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4.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notesMasterIdLst>
    <p:notesMasterId r:id="rId2"/>
  </p:notesMasterIdLst>
  <p:sldIdLst>
    <p:sldId id="259" r:id="rId3"/>
    <p:sldId id="262" r:id="rId4"/>
    <p:sldId id="265" r:id="rId5"/>
    <p:sldId id="286" r:id="rId6"/>
    <p:sldId id="283" r:id="rId7"/>
    <p:sldId id="268" r:id="rId8"/>
    <p:sldId id="289" r:id="rId9"/>
    <p:sldId id="274" r:id="rId10"/>
    <p:sldId id="271" r:id="rId11"/>
    <p:sldId id="277" r:id="rId12"/>
    <p:sldId id="280" r:id="rId13"/>
    <p:sldId id="292" r:id="rId14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tags" Target="tags/tag58.xml" /><Relationship Id="rId16" Type="http://schemas.openxmlformats.org/officeDocument/2006/relationships/presProps" Target="presProps.xml" /><Relationship Id="rId17" Type="http://schemas.openxmlformats.org/officeDocument/2006/relationships/viewProps" Target="viewProps.xml" /><Relationship Id="rId18" Type="http://schemas.openxmlformats.org/officeDocument/2006/relationships/theme" Target="theme/theme1.xml" /><Relationship Id="rId19" Type="http://schemas.openxmlformats.org/officeDocument/2006/relationships/tableStyles" Target="tableStyles.xml" /><Relationship Id="rId2" Type="http://schemas.openxmlformats.org/officeDocument/2006/relationships/notesMaster" Target="notesMasters/notesMaster1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1DE72-1CC9-4883-8F64-F1A775A16202}" type="datetimeFigureOut">
              <a:rPr lang="zh-CN" altLang="en-US" smtClean="0"/>
              <a:t>2024/1/20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188F3-69D3-4061-9271-EC28C4778B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6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188F3-69D3-4061-9271-EC28C4778B5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val="2626928706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1E199B-E0FD-41CC-BC60-4BA507C2DB6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5F950B0-C8B1-42B8-B5F1-89950564167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B71915-59D4-4141-9D2F-5E8A7550BC5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B905AE-1048-481E-93D7-81F3803FC27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DA7476-17AA-4E22-A3ED-C9FB6DF52A8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7E08A4E-B791-42DC-9012-6AA01CD1C8F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9D9AF6D8-07FC-4891-AD97-AF0B12377D3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1346CEDB-9323-4DE4-A14D-A0B59F80B25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F38C77A-AFDC-4E02-959C-49F314530A0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E5CA4C8-681B-4E59-80BA-3E7A8F7D6E3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77852856-3EFE-4A6D-9BC0-AF2191C7E4B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8.xml" /><Relationship Id="rId11" Type="http://schemas.openxmlformats.org/officeDocument/2006/relationships/tags" Target="../tags/tag9.xml" /><Relationship Id="rId2" Type="http://schemas.openxmlformats.org/officeDocument/2006/relationships/image" Target="../media/image1.png" /><Relationship Id="rId3" Type="http://schemas.openxmlformats.org/officeDocument/2006/relationships/tags" Target="../tags/tag1.xml" /><Relationship Id="rId4" Type="http://schemas.openxmlformats.org/officeDocument/2006/relationships/tags" Target="../tags/tag2.xml" /><Relationship Id="rId5" Type="http://schemas.openxmlformats.org/officeDocument/2006/relationships/tags" Target="../tags/tag3.xml" /><Relationship Id="rId6" Type="http://schemas.openxmlformats.org/officeDocument/2006/relationships/tags" Target="../tags/tag4.xml" /><Relationship Id="rId7" Type="http://schemas.openxmlformats.org/officeDocument/2006/relationships/tags" Target="../tags/tag5.xml" /><Relationship Id="rId8" Type="http://schemas.openxmlformats.org/officeDocument/2006/relationships/tags" Target="../tags/tag6.xml" /><Relationship Id="rId9" Type="http://schemas.openxmlformats.org/officeDocument/2006/relationships/tags" Target="../tags/tag7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png" /><Relationship Id="rId3" Type="http://schemas.openxmlformats.org/officeDocument/2006/relationships/tags" Target="../tags/tag46.xml" /><Relationship Id="rId4" Type="http://schemas.openxmlformats.org/officeDocument/2006/relationships/image" Target="../media/image13.png" /><Relationship Id="rId5" Type="http://schemas.openxmlformats.org/officeDocument/2006/relationships/tags" Target="../tags/tag47.xml" /><Relationship Id="rId6" Type="http://schemas.openxmlformats.org/officeDocument/2006/relationships/image" Target="../media/image14.png" /><Relationship Id="rId7" Type="http://schemas.openxmlformats.org/officeDocument/2006/relationships/tags" Target="../tags/tag48.xml" /><Relationship Id="rId8" Type="http://schemas.openxmlformats.org/officeDocument/2006/relationships/tags" Target="../tags/tag49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png" /><Relationship Id="rId3" Type="http://schemas.openxmlformats.org/officeDocument/2006/relationships/tags" Target="../tags/tag50.xml" /><Relationship Id="rId4" Type="http://schemas.openxmlformats.org/officeDocument/2006/relationships/tags" Target="../tags/tag51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png" /><Relationship Id="rId3" Type="http://schemas.openxmlformats.org/officeDocument/2006/relationships/tags" Target="../tags/tag52.xml" /><Relationship Id="rId4" Type="http://schemas.openxmlformats.org/officeDocument/2006/relationships/tags" Target="../tags/tag53.xml" /><Relationship Id="rId5" Type="http://schemas.openxmlformats.org/officeDocument/2006/relationships/tags" Target="../tags/tag54.xml" /><Relationship Id="rId6" Type="http://schemas.openxmlformats.org/officeDocument/2006/relationships/tags" Target="../tags/tag55.xml" /><Relationship Id="rId7" Type="http://schemas.openxmlformats.org/officeDocument/2006/relationships/tags" Target="../tags/tag56.xml" /><Relationship Id="rId8" Type="http://schemas.openxmlformats.org/officeDocument/2006/relationships/tags" Target="../tags/tag57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3" Type="http://schemas.openxmlformats.org/officeDocument/2006/relationships/tags" Target="../tags/tag10.xml" /><Relationship Id="rId4" Type="http://schemas.openxmlformats.org/officeDocument/2006/relationships/tags" Target="../tags/tag11.xml" /><Relationship Id="rId5" Type="http://schemas.openxmlformats.org/officeDocument/2006/relationships/tags" Target="../tags/tag12.xml" /><Relationship Id="rId6" Type="http://schemas.openxmlformats.org/officeDocument/2006/relationships/tags" Target="../tags/tag13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Relationship Id="rId3" Type="http://schemas.openxmlformats.org/officeDocument/2006/relationships/tags" Target="../tags/tag14.xml" /><Relationship Id="rId4" Type="http://schemas.openxmlformats.org/officeDocument/2006/relationships/tags" Target="../tags/tag15.xml" /><Relationship Id="rId5" Type="http://schemas.openxmlformats.org/officeDocument/2006/relationships/tags" Target="../tags/tag16.xml" /><Relationship Id="rId6" Type="http://schemas.openxmlformats.org/officeDocument/2006/relationships/tags" Target="../tags/tag17.xml" /><Relationship Id="rId7" Type="http://schemas.openxmlformats.org/officeDocument/2006/relationships/tags" Target="../tags/tag18.xml" /><Relationship Id="rId8" Type="http://schemas.openxmlformats.org/officeDocument/2006/relationships/tags" Target="../tags/tag19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png" /><Relationship Id="rId3" Type="http://schemas.openxmlformats.org/officeDocument/2006/relationships/image" Target="../media/image5.png" /><Relationship Id="rId4" Type="http://schemas.openxmlformats.org/officeDocument/2006/relationships/image" Target="../media/image6.png" /><Relationship Id="rId5" Type="http://schemas.openxmlformats.org/officeDocument/2006/relationships/tags" Target="../tags/tag20.xml" /><Relationship Id="rId6" Type="http://schemas.openxmlformats.org/officeDocument/2006/relationships/tags" Target="../tags/tag21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png" /><Relationship Id="rId3" Type="http://schemas.openxmlformats.org/officeDocument/2006/relationships/tags" Target="../tags/tag22.xml" /><Relationship Id="rId4" Type="http://schemas.openxmlformats.org/officeDocument/2006/relationships/tags" Target="../tags/tag23.xml" /><Relationship Id="rId5" Type="http://schemas.openxmlformats.org/officeDocument/2006/relationships/tags" Target="../tags/tag24.xml" /><Relationship Id="rId6" Type="http://schemas.openxmlformats.org/officeDocument/2006/relationships/tags" Target="../tags/tag25.xml" /><Relationship Id="rId7" Type="http://schemas.openxmlformats.org/officeDocument/2006/relationships/image" Target="../media/image7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.png" /><Relationship Id="rId3" Type="http://schemas.openxmlformats.org/officeDocument/2006/relationships/tags" Target="../tags/tag26.xml" /><Relationship Id="rId4" Type="http://schemas.openxmlformats.org/officeDocument/2006/relationships/tags" Target="../tags/tag27.xml" /><Relationship Id="rId5" Type="http://schemas.openxmlformats.org/officeDocument/2006/relationships/tags" Target="../tags/tag28.xml" /><Relationship Id="rId6" Type="http://schemas.openxmlformats.org/officeDocument/2006/relationships/tags" Target="../tags/tag29.xml" /><Relationship Id="rId7" Type="http://schemas.openxmlformats.org/officeDocument/2006/relationships/tags" Target="../tags/tag30.xml" /><Relationship Id="rId8" Type="http://schemas.openxmlformats.org/officeDocument/2006/relationships/tags" Target="../tags/tag31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png" /><Relationship Id="rId3" Type="http://schemas.openxmlformats.org/officeDocument/2006/relationships/tags" Target="../tags/tag32.xml" /><Relationship Id="rId4" Type="http://schemas.openxmlformats.org/officeDocument/2006/relationships/image" Target="../media/image9.png" /><Relationship Id="rId5" Type="http://schemas.openxmlformats.org/officeDocument/2006/relationships/image" Target="../media/image10.png" /><Relationship Id="rId6" Type="http://schemas.openxmlformats.org/officeDocument/2006/relationships/image" Target="../media/image11.png" /><Relationship Id="rId7" Type="http://schemas.openxmlformats.org/officeDocument/2006/relationships/tags" Target="../tags/tag33.xml" /><Relationship Id="rId8" Type="http://schemas.openxmlformats.org/officeDocument/2006/relationships/tags" Target="../tags/tag34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4.png" /><Relationship Id="rId4" Type="http://schemas.openxmlformats.org/officeDocument/2006/relationships/tags" Target="../tags/tag35.xml" /><Relationship Id="rId5" Type="http://schemas.openxmlformats.org/officeDocument/2006/relationships/tags" Target="../tags/tag36.xml" /><Relationship Id="rId6" Type="http://schemas.openxmlformats.org/officeDocument/2006/relationships/tags" Target="../tags/tag37.xml" /><Relationship Id="rId7" Type="http://schemas.openxmlformats.org/officeDocument/2006/relationships/tags" Target="../tags/tag38.xml" /><Relationship Id="rId8" Type="http://schemas.openxmlformats.org/officeDocument/2006/relationships/tags" Target="../tags/tag39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2.png" /><Relationship Id="rId3" Type="http://schemas.openxmlformats.org/officeDocument/2006/relationships/tags" Target="../tags/tag40.xml" /><Relationship Id="rId4" Type="http://schemas.openxmlformats.org/officeDocument/2006/relationships/tags" Target="../tags/tag41.xml" /><Relationship Id="rId5" Type="http://schemas.openxmlformats.org/officeDocument/2006/relationships/tags" Target="../tags/tag42.xml" /><Relationship Id="rId6" Type="http://schemas.openxmlformats.org/officeDocument/2006/relationships/tags" Target="../tags/tag43.xml" /><Relationship Id="rId7" Type="http://schemas.openxmlformats.org/officeDocument/2006/relationships/tags" Target="../tags/tag44.xml" /><Relationship Id="rId8" Type="http://schemas.openxmlformats.org/officeDocument/2006/relationships/tags" Target="../tags/tag45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v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Shape1">
            <a:extLst>
              <a:ext uri="{FF2B5EF4-FFF2-40B4-BE49-F238E27FC236}">
                <a16:creationId xmlns:a16="http://schemas.microsoft.com/office/drawing/2014/main" id="{FA1A07BE-9D6C-E8BD-1FFD-B5829D189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69A82F-02F9-85DF-16DE-F79173F177F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717040" y="0"/>
            <a:ext cx="10474960" cy="685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0">
                <a:schemeClr val="accent1">
                  <a:alpha val="100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Text1"/>
          <p:cNvSpPr txBox="1"/>
          <p:nvPr>
            <p:custDataLst>
              <p:tags r:id="rId4"/>
            </p:custDataLst>
          </p:nvPr>
        </p:nvSpPr>
        <p:spPr>
          <a:xfrm>
            <a:off x="4452586" y="1559898"/>
            <a:ext cx="7051829" cy="241222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7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探索Artela如何用WASM实现DEX的限价单功能</a:t>
            </a:r>
          </a:p>
        </p:txBody>
      </p:sp>
      <p:sp>
        <p:nvSpPr>
          <p:cNvPr id="3" name="Text2"/>
          <p:cNvSpPr txBox="1"/>
          <p:nvPr>
            <p:custDataLst>
              <p:tags r:id="rId5"/>
            </p:custDataLst>
          </p:nvPr>
        </p:nvSpPr>
        <p:spPr>
          <a:xfrm>
            <a:off x="4452586" y="4046221"/>
            <a:ext cx="7051829" cy="105573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Explore how Artela can use WASM to implement DEX's price limit order function</a:t>
            </a:r>
          </a:p>
        </p:txBody>
      </p:sp>
      <p:sp>
        <p:nvSpPr>
          <p:cNvPr id="8" name="Text3"/>
          <p:cNvSpPr txBox="1"/>
          <p:nvPr>
            <p:custDataLst>
              <p:tags r:id="rId6"/>
            </p:custDataLst>
          </p:nvPr>
        </p:nvSpPr>
        <p:spPr>
          <a:xfrm>
            <a:off x="6957373" y="5298102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汇报人：尤小优</a:t>
            </a:r>
            <a:endParaRPr lang="zh-CN" altLang="en-US" sz="1600">
              <a:solidFill>
                <a:schemeClr val="tx2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4"/>
          <p:cNvSpPr txBox="1"/>
          <p:nvPr>
            <p:custDataLst>
              <p:tags r:id="rId7"/>
            </p:custDataLst>
          </p:nvPr>
        </p:nvSpPr>
        <p:spPr>
          <a:xfrm>
            <a:off x="6957373" y="5638519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60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2024.02.27</a:t>
            </a:r>
          </a:p>
        </p:txBody>
      </p:sp>
      <p:sp>
        <p:nvSpPr>
          <p:cNvPr id="7" name="图形 8"/>
          <p:cNvSpPr/>
          <p:nvPr>
            <p:custDataLst>
              <p:tags r:id="rId8"/>
            </p:custDataLst>
          </p:nvPr>
        </p:nvSpPr>
        <p:spPr>
          <a:xfrm>
            <a:off x="9947892" y="480350"/>
            <a:ext cx="1879378" cy="490663"/>
          </a:xfrm>
          <a:custGeom>
            <a:gdLst>
              <a:gd name="connsiteX0" fmla="*/ 284321 w 2520219"/>
              <a:gd name="connsiteY0" fmla="*/ 0 h 777716"/>
              <a:gd name="connsiteX1" fmla="*/ 2520220 w 2520219"/>
              <a:gd name="connsiteY1" fmla="*/ 0 h 777716"/>
              <a:gd name="connsiteX2" fmla="*/ 2520220 w 2520219"/>
              <a:gd name="connsiteY2" fmla="*/ 0 h 777716"/>
              <a:gd name="connsiteX3" fmla="*/ 2520220 w 2520219"/>
              <a:gd name="connsiteY3" fmla="*/ 493395 h 777716"/>
              <a:gd name="connsiteX4" fmla="*/ 2235899 w 2520219"/>
              <a:gd name="connsiteY4" fmla="*/ 777716 h 777716"/>
              <a:gd name="connsiteX5" fmla="*/ 0 w 2520219"/>
              <a:gd name="connsiteY5" fmla="*/ 777716 h 777716"/>
              <a:gd name="connsiteX6" fmla="*/ 0 w 2520219"/>
              <a:gd name="connsiteY6" fmla="*/ 777716 h 777716"/>
              <a:gd name="connsiteX7" fmla="*/ 0 w 2520219"/>
              <a:gd name="connsiteY7" fmla="*/ 284321 h 777716"/>
              <a:gd name="connsiteX8" fmla="*/ 284321 w 2520219"/>
              <a:gd name="connsiteY8" fmla="*/ 0 h 77771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0219" h="777716">
                <a:moveTo>
                  <a:pt x="284321" y="0"/>
                </a:moveTo>
                <a:lnTo>
                  <a:pt x="2520220" y="0"/>
                </a:lnTo>
                <a:lnTo>
                  <a:pt x="2520220" y="0"/>
                </a:lnTo>
                <a:lnTo>
                  <a:pt x="2520220" y="493395"/>
                </a:lnTo>
                <a:cubicBezTo>
                  <a:pt x="2520220" y="650421"/>
                  <a:pt x="2392928" y="777716"/>
                  <a:pt x="2235899" y="777716"/>
                </a:cubicBezTo>
                <a:lnTo>
                  <a:pt x="0" y="777716"/>
                </a:lnTo>
                <a:lnTo>
                  <a:pt x="0" y="777716"/>
                </a:lnTo>
                <a:lnTo>
                  <a:pt x="0" y="284321"/>
                </a:lnTo>
                <a:cubicBezTo>
                  <a:pt x="0" y="127295"/>
                  <a:pt x="127295" y="0"/>
                  <a:pt x="284321" y="0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矩形: 圆角 10"/>
          <p:cNvSpPr/>
          <p:nvPr>
            <p:custDataLst>
              <p:tags r:id="rId9"/>
            </p:custDataLst>
          </p:nvPr>
        </p:nvSpPr>
        <p:spPr>
          <a:xfrm>
            <a:off x="11419171" y="5431705"/>
            <a:ext cx="85302" cy="2068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>
            <p:custDataLst>
              <p:tags r:id="rId10"/>
            </p:custDataLst>
          </p:nvPr>
        </p:nvSpPr>
        <p:spPr>
          <a:xfrm>
            <a:off x="11419171" y="5755432"/>
            <a:ext cx="85302" cy="2068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Text5"/>
          <p:cNvSpPr txBox="1"/>
          <p:nvPr>
            <p:custDataLst>
              <p:tags r:id="rId11"/>
            </p:custDataLst>
          </p:nvPr>
        </p:nvSpPr>
        <p:spPr>
          <a:xfrm>
            <a:off x="10105670" y="494336"/>
            <a:ext cx="1640577" cy="42989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Logo/Company</a:t>
            </a:r>
            <a:endParaRPr lang="en-US" altLang="zh-CN" sz="140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2" name="Shap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">
            <a:extLst>
              <a:ext uri="{FF2B5EF4-FFF2-40B4-BE49-F238E27FC236}">
                <a16:creationId xmlns:a16="http://schemas.microsoft.com/office/drawing/2014/main" id="{D81B90C9-53CD-AF83-3D08-503F9700A62B}"/>
              </a:ext>
            </a:extLst>
          </p:cNvPr>
          <p:cNvSpPr/>
          <p:nvPr/>
        </p:nvSpPr>
        <p:spPr>
          <a:xfrm rot="10800000" flipH="1" flipV="1">
            <a:off x="0" y="-6350"/>
            <a:ext cx="12192000" cy="6870700"/>
          </a:xfrm>
          <a:prstGeom prst="rect">
            <a:avLst/>
          </a:prstGeom>
          <a:gradFill>
            <a:gsLst>
              <a:gs pos="77000">
                <a:schemeClr val="bg1">
                  <a:alpha val="84000"/>
                </a:schemeClr>
              </a:gs>
              <a:gs pos="46000">
                <a:schemeClr val="bg1"/>
              </a:gs>
              <a:gs pos="0">
                <a:schemeClr val="bg1"/>
              </a:gs>
              <a:gs pos="100000">
                <a:schemeClr val="bg1">
                  <a:alpha val="91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5"/>
          <p:cNvSpPr/>
          <p:nvPr/>
        </p:nvSpPr>
        <p:spPr>
          <a:xfrm>
            <a:off x="2609628" y="3222070"/>
            <a:ext cx="3208493" cy="32084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57200" sx="104000" sy="104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2782167" y="3394610"/>
            <a:ext cx="2863414" cy="2863414"/>
          </a:xfrm>
          <a:prstGeom prst="ellipse">
            <a:avLst/>
          </a:prstGeom>
          <a:noFill/>
          <a:ln w="12700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2">
            <a:extLst>
              <a:ext uri="{FF2B5EF4-FFF2-40B4-BE49-F238E27FC236}">
                <a16:creationId xmlns:a16="http://schemas.microsoft.com/office/drawing/2014/main" id="{0D54E89A-206C-E418-0EF3-477576795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424734"/>
            <a:ext cx="4236634" cy="4897908"/>
          </a:xfrm>
          <a:custGeom>
            <a:gdLst>
              <a:gd name="connsiteX0" fmla="*/ 1809707 w 4236634"/>
              <a:gd name="connsiteY0" fmla="*/ 0 h 4897908"/>
              <a:gd name="connsiteX1" fmla="*/ 4236634 w 4236634"/>
              <a:gd name="connsiteY1" fmla="*/ 2448954 h 4897908"/>
              <a:gd name="connsiteX2" fmla="*/ 1809707 w 4236634"/>
              <a:gd name="connsiteY2" fmla="*/ 4897908 h 4897908"/>
              <a:gd name="connsiteX3" fmla="*/ 93610 w 4236634"/>
              <a:gd name="connsiteY3" fmla="*/ 4180626 h 4897908"/>
              <a:gd name="connsiteX4" fmla="*/ 0 w 4236634"/>
              <a:gd name="connsiteY4" fmla="*/ 4076694 h 4897908"/>
              <a:gd name="connsiteX5" fmla="*/ 0 w 4236634"/>
              <a:gd name="connsiteY5" fmla="*/ 821214 h 4897908"/>
              <a:gd name="connsiteX6" fmla="*/ 93610 w 4236634"/>
              <a:gd name="connsiteY6" fmla="*/ 717282 h 4897908"/>
              <a:gd name="connsiteX7" fmla="*/ 1809707 w 4236634"/>
              <a:gd name="connsiteY7" fmla="*/ 0 h 48979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6634" h="4897908">
                <a:moveTo>
                  <a:pt x="1809707" y="0"/>
                </a:moveTo>
                <a:cubicBezTo>
                  <a:pt x="3150062" y="0"/>
                  <a:pt x="4236634" y="1096434"/>
                  <a:pt x="4236634" y="2448954"/>
                </a:cubicBezTo>
                <a:cubicBezTo>
                  <a:pt x="4236634" y="3801474"/>
                  <a:pt x="3150062" y="4897908"/>
                  <a:pt x="1809707" y="4897908"/>
                </a:cubicBezTo>
                <a:cubicBezTo>
                  <a:pt x="1139530" y="4897908"/>
                  <a:pt x="532798" y="4623800"/>
                  <a:pt x="93610" y="4180626"/>
                </a:cubicBezTo>
                <a:lnTo>
                  <a:pt x="0" y="4076694"/>
                </a:lnTo>
                <a:lnTo>
                  <a:pt x="0" y="821214"/>
                </a:lnTo>
                <a:lnTo>
                  <a:pt x="93610" y="717282"/>
                </a:lnTo>
                <a:cubicBezTo>
                  <a:pt x="532798" y="274109"/>
                  <a:pt x="1139530" y="0"/>
                  <a:pt x="1809707" y="0"/>
                </a:cubicBezTo>
                <a:close/>
              </a:path>
            </a:pathLst>
          </a:custGeom>
          <a:blipFill>
            <a:blip r:embed="rId4"/>
            <a:stretch>
              <a:fillRect l="-7804" r="-78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 sz="135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3"/>
          <p:cNvSpPr/>
          <p:nvPr>
            <p:custDataLst>
              <p:tags r:id="rId5"/>
            </p:custDataLst>
          </p:nvPr>
        </p:nvSpPr>
        <p:spPr>
          <a:xfrm>
            <a:off x="2861078" y="3473521"/>
            <a:ext cx="2705588" cy="270558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 sz="135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F80EE277-C31D-29F9-AEAF-ECA56809160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093452" y="427436"/>
            <a:ext cx="5692420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生成DEX限价单的优势:跨平台兼容性</a:t>
            </a:r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1C3F817B-2EC8-E9D9-53F5-B2C89A45A65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096000" y="1924460"/>
            <a:ext cx="5699760" cy="45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Artela运用WASM可以实现高性能的限价单功能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WebAssembly是一种高效且跨平台的编译格式，可用于高性能的应用。通过使用WASM，Artela可以大幅提升限价单功能的执行速度，为用户提供更加流畅的交易体验。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WASM为Artela的限价单功能提供更好的安全性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WebAssembly是一种沙箱化的代码执行环境，具有很高的安全性。使用WASM可以保护限价单功能免受恶意攻击，确保交易数据的安全。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7" name="Shap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矩形 1">
            <a:extLst>
              <a:ext uri="{FF2B5EF4-FFF2-40B4-BE49-F238E27FC236}">
                <a16:creationId xmlns:a16="http://schemas.microsoft.com/office/drawing/2014/main" id="{3820F3F3-E986-5BB4-64AF-767F7AB30556}"/>
              </a:ext>
            </a:extLst>
          </p:cNvPr>
          <p:cNvSpPr/>
          <p:nvPr/>
        </p:nvSpPr>
        <p:spPr>
          <a:xfrm rot="10800000" flipV="1">
            <a:off x="0" y="-6350"/>
            <a:ext cx="12192000" cy="6870700"/>
          </a:xfrm>
          <a:prstGeom prst="rect">
            <a:avLst/>
          </a:prstGeom>
          <a:gradFill>
            <a:gsLst>
              <a:gs pos="77000">
                <a:schemeClr val="bg1">
                  <a:alpha val="84000"/>
                </a:schemeClr>
              </a:gs>
              <a:gs pos="46000">
                <a:schemeClr val="bg1"/>
              </a:gs>
              <a:gs pos="0">
                <a:schemeClr val="bg1"/>
              </a:gs>
              <a:gs pos="100000">
                <a:schemeClr val="bg1">
                  <a:alpha val="91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" name="Shape2">
            <a:extLst>
              <a:ext uri="{FF2B5EF4-FFF2-40B4-BE49-F238E27FC236}">
                <a16:creationId xmlns:a16="http://schemas.microsoft.com/office/drawing/2014/main" id="{E3E70254-27A9-70EA-0B23-7796B454FD35}"/>
              </a:ext>
            </a:extLst>
          </p:cNvPr>
          <p:cNvGrpSpPr/>
          <p:nvPr/>
        </p:nvGrpSpPr>
        <p:grpSpPr>
          <a:xfrm>
            <a:off x="3683131" y="1364716"/>
            <a:ext cx="4564480" cy="4564480"/>
            <a:chOff x="3683131" y="1364716"/>
            <a:chExt cx="4564480" cy="4564480"/>
          </a:xfrm>
        </p:grpSpPr>
        <p:sp>
          <p:nvSpPr>
            <p:cNvPr id="9" name="椭圆 8"/>
            <p:cNvSpPr/>
            <p:nvPr/>
          </p:nvSpPr>
          <p:spPr>
            <a:xfrm>
              <a:off x="4109369" y="1790954"/>
              <a:ext cx="3712004" cy="37120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683131" y="1364716"/>
              <a:ext cx="4564479" cy="4564479"/>
            </a:xfrm>
            <a:prstGeom prst="ellipse">
              <a:avLst/>
            </a:prstGeom>
            <a:noFill/>
            <a:ln w="12700">
              <a:gradFill>
                <a:gsLst>
                  <a:gs pos="5000">
                    <a:schemeClr val="accent2">
                      <a:alpha val="0"/>
                    </a:schemeClr>
                  </a:gs>
                  <a:gs pos="48000">
                    <a:schemeClr val="accent1"/>
                  </a:gs>
                  <a:gs pos="95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弧形 47"/>
            <p:cNvSpPr/>
            <p:nvPr/>
          </p:nvSpPr>
          <p:spPr>
            <a:xfrm>
              <a:off x="3683131" y="1364716"/>
              <a:ext cx="4564480" cy="4564480"/>
            </a:xfrm>
            <a:prstGeom prst="arc">
              <a:avLst>
                <a:gd name="adj1" fmla="val 16200000"/>
                <a:gd name="adj2" fmla="val 5388841"/>
              </a:avLst>
            </a:prstGeom>
            <a:ln w="3175">
              <a:gradFill>
                <a:gsLst>
                  <a:gs pos="72000">
                    <a:schemeClr val="accent2">
                      <a:alpha val="0"/>
                    </a:schemeClr>
                  </a:gs>
                  <a:gs pos="39000">
                    <a:schemeClr val="accent1"/>
                  </a:gs>
                  <a:gs pos="100000">
                    <a:schemeClr val="accent2">
                      <a:alpha val="50000"/>
                    </a:schemeClr>
                  </a:gs>
                  <a:gs pos="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弧形 48"/>
            <p:cNvSpPr/>
            <p:nvPr/>
          </p:nvSpPr>
          <p:spPr>
            <a:xfrm flipH="1">
              <a:off x="3894814" y="1576399"/>
              <a:ext cx="4141112" cy="4141114"/>
            </a:xfrm>
            <a:prstGeom prst="arc">
              <a:avLst>
                <a:gd name="adj1" fmla="val 16200000"/>
                <a:gd name="adj2" fmla="val 5388841"/>
              </a:avLst>
            </a:prstGeom>
            <a:ln w="3175">
              <a:gradFill>
                <a:gsLst>
                  <a:gs pos="72000">
                    <a:schemeClr val="accent2">
                      <a:alpha val="0"/>
                    </a:schemeClr>
                  </a:gs>
                  <a:gs pos="39000">
                    <a:schemeClr val="accent1"/>
                  </a:gs>
                  <a:gs pos="100000">
                    <a:schemeClr val="accent2">
                      <a:alpha val="50000"/>
                    </a:schemeClr>
                  </a:gs>
                  <a:gs pos="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D10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7" name="Text1"/>
          <p:cNvSpPr/>
          <p:nvPr/>
        </p:nvSpPr>
        <p:spPr>
          <a:xfrm>
            <a:off x="1733440" y="1703023"/>
            <a:ext cx="2321178" cy="664200"/>
          </a:xfrm>
          <a:custGeom>
            <a:gdLst>
              <a:gd name="connsiteX0" fmla="*/ 197804 w 2123704"/>
              <a:gd name="connsiteY0" fmla="*/ 0 h 607693"/>
              <a:gd name="connsiteX1" fmla="*/ 1787336 w 2123704"/>
              <a:gd name="connsiteY1" fmla="*/ 0 h 607693"/>
              <a:gd name="connsiteX2" fmla="*/ 1985140 w 2123704"/>
              <a:gd name="connsiteY2" fmla="*/ 197804 h 607693"/>
              <a:gd name="connsiteX3" fmla="*/ 1985140 w 2123704"/>
              <a:gd name="connsiteY3" fmla="*/ 405360 h 607693"/>
              <a:gd name="connsiteX4" fmla="*/ 2123704 w 2123704"/>
              <a:gd name="connsiteY4" fmla="*/ 607693 h 607693"/>
              <a:gd name="connsiteX5" fmla="*/ 1787336 w 2123704"/>
              <a:gd name="connsiteY5" fmla="*/ 607693 h 607693"/>
              <a:gd name="connsiteX6" fmla="*/ 1764196 w 2123704"/>
              <a:gd name="connsiteY6" fmla="*/ 607693 h 607693"/>
              <a:gd name="connsiteX7" fmla="*/ 197804 w 2123704"/>
              <a:gd name="connsiteY7" fmla="*/ 607693 h 607693"/>
              <a:gd name="connsiteX8" fmla="*/ 0 w 2123704"/>
              <a:gd name="connsiteY8" fmla="*/ 409889 h 607693"/>
              <a:gd name="connsiteX9" fmla="*/ 0 w 2123704"/>
              <a:gd name="connsiteY9" fmla="*/ 197804 h 607693"/>
              <a:gd name="connsiteX10" fmla="*/ 197804 w 2123704"/>
              <a:gd name="connsiteY10" fmla="*/ 0 h 6076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3704" h="607693">
                <a:moveTo>
                  <a:pt x="197804" y="0"/>
                </a:moveTo>
                <a:lnTo>
                  <a:pt x="1787336" y="0"/>
                </a:lnTo>
                <a:cubicBezTo>
                  <a:pt x="1896580" y="0"/>
                  <a:pt x="1985140" y="88560"/>
                  <a:pt x="1985140" y="197804"/>
                </a:cubicBezTo>
                <a:lnTo>
                  <a:pt x="1985140" y="405360"/>
                </a:lnTo>
                <a:lnTo>
                  <a:pt x="2123704" y="607693"/>
                </a:lnTo>
                <a:lnTo>
                  <a:pt x="1787336" y="607693"/>
                </a:lnTo>
                <a:lnTo>
                  <a:pt x="1764196" y="607693"/>
                </a:lnTo>
                <a:lnTo>
                  <a:pt x="197804" y="607693"/>
                </a:lnTo>
                <a:cubicBezTo>
                  <a:pt x="88560" y="607693"/>
                  <a:pt x="0" y="519133"/>
                  <a:pt x="0" y="409889"/>
                </a:cubicBezTo>
                <a:lnTo>
                  <a:pt x="0" y="197804"/>
                </a:lnTo>
                <a:cubicBezTo>
                  <a:pt x="0" y="88560"/>
                  <a:pt x="88560" y="0"/>
                  <a:pt x="197804" y="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2"/>
          <p:cNvSpPr/>
          <p:nvPr/>
        </p:nvSpPr>
        <p:spPr>
          <a:xfrm rot="5400000" flipH="1">
            <a:off x="2167779" y="2463704"/>
            <a:ext cx="664200" cy="2366502"/>
          </a:xfrm>
          <a:custGeom>
            <a:gdLst>
              <a:gd name="connsiteX0" fmla="*/ 664200 w 664200"/>
              <a:gd name="connsiteY0" fmla="*/ 382771 h 2366502"/>
              <a:gd name="connsiteX1" fmla="*/ 664200 w 664200"/>
              <a:gd name="connsiteY1" fmla="*/ 2194840 h 2366502"/>
              <a:gd name="connsiteX2" fmla="*/ 492538 w 664200"/>
              <a:gd name="connsiteY2" fmla="*/ 2366502 h 2366502"/>
              <a:gd name="connsiteX3" fmla="*/ 171662 w 664200"/>
              <a:gd name="connsiteY3" fmla="*/ 2366502 h 2366502"/>
              <a:gd name="connsiteX4" fmla="*/ 0 w 664200"/>
              <a:gd name="connsiteY4" fmla="*/ 2194840 h 2366502"/>
              <a:gd name="connsiteX5" fmla="*/ 0 w 664200"/>
              <a:gd name="connsiteY5" fmla="*/ 382771 h 2366502"/>
              <a:gd name="connsiteX6" fmla="*/ 171662 w 664200"/>
              <a:gd name="connsiteY6" fmla="*/ 211109 h 2366502"/>
              <a:gd name="connsiteX7" fmla="*/ 209656 w 664200"/>
              <a:gd name="connsiteY7" fmla="*/ 211109 h 2366502"/>
              <a:gd name="connsiteX8" fmla="*/ 332100 w 664200"/>
              <a:gd name="connsiteY8" fmla="*/ 0 h 2366502"/>
              <a:gd name="connsiteX9" fmla="*/ 454543 w 664200"/>
              <a:gd name="connsiteY9" fmla="*/ 211109 h 2366502"/>
              <a:gd name="connsiteX10" fmla="*/ 492538 w 664200"/>
              <a:gd name="connsiteY10" fmla="*/ 211109 h 2366502"/>
              <a:gd name="connsiteX11" fmla="*/ 664200 w 664200"/>
              <a:gd name="connsiteY11" fmla="*/ 382771 h 23665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200" h="2366502">
                <a:moveTo>
                  <a:pt x="664200" y="382771"/>
                </a:moveTo>
                <a:lnTo>
                  <a:pt x="664200" y="2194840"/>
                </a:lnTo>
                <a:cubicBezTo>
                  <a:pt x="664200" y="2289646"/>
                  <a:pt x="587344" y="2366502"/>
                  <a:pt x="492538" y="2366502"/>
                </a:cubicBezTo>
                <a:lnTo>
                  <a:pt x="171662" y="2366502"/>
                </a:lnTo>
                <a:cubicBezTo>
                  <a:pt x="76856" y="2366502"/>
                  <a:pt x="0" y="2289646"/>
                  <a:pt x="0" y="2194840"/>
                </a:cubicBezTo>
                <a:lnTo>
                  <a:pt x="0" y="382771"/>
                </a:lnTo>
                <a:cubicBezTo>
                  <a:pt x="0" y="287965"/>
                  <a:pt x="76856" y="211109"/>
                  <a:pt x="171662" y="211109"/>
                </a:cubicBezTo>
                <a:lnTo>
                  <a:pt x="209656" y="211109"/>
                </a:lnTo>
                <a:lnTo>
                  <a:pt x="332100" y="0"/>
                </a:lnTo>
                <a:lnTo>
                  <a:pt x="454543" y="211109"/>
                </a:lnTo>
                <a:lnTo>
                  <a:pt x="492538" y="211109"/>
                </a:lnTo>
                <a:cubicBezTo>
                  <a:pt x="587344" y="211109"/>
                  <a:pt x="664200" y="287965"/>
                  <a:pt x="664200" y="382771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3"/>
          <p:cNvSpPr/>
          <p:nvPr/>
        </p:nvSpPr>
        <p:spPr>
          <a:xfrm flipV="1">
            <a:off x="1733440" y="4926688"/>
            <a:ext cx="2321178" cy="664200"/>
          </a:xfrm>
          <a:custGeom>
            <a:gdLst>
              <a:gd name="connsiteX0" fmla="*/ 197804 w 2123704"/>
              <a:gd name="connsiteY0" fmla="*/ 0 h 607693"/>
              <a:gd name="connsiteX1" fmla="*/ 1787336 w 2123704"/>
              <a:gd name="connsiteY1" fmla="*/ 0 h 607693"/>
              <a:gd name="connsiteX2" fmla="*/ 1985140 w 2123704"/>
              <a:gd name="connsiteY2" fmla="*/ 197804 h 607693"/>
              <a:gd name="connsiteX3" fmla="*/ 1985140 w 2123704"/>
              <a:gd name="connsiteY3" fmla="*/ 405360 h 607693"/>
              <a:gd name="connsiteX4" fmla="*/ 2123704 w 2123704"/>
              <a:gd name="connsiteY4" fmla="*/ 607693 h 607693"/>
              <a:gd name="connsiteX5" fmla="*/ 1787336 w 2123704"/>
              <a:gd name="connsiteY5" fmla="*/ 607693 h 607693"/>
              <a:gd name="connsiteX6" fmla="*/ 1764196 w 2123704"/>
              <a:gd name="connsiteY6" fmla="*/ 607693 h 607693"/>
              <a:gd name="connsiteX7" fmla="*/ 197804 w 2123704"/>
              <a:gd name="connsiteY7" fmla="*/ 607693 h 607693"/>
              <a:gd name="connsiteX8" fmla="*/ 0 w 2123704"/>
              <a:gd name="connsiteY8" fmla="*/ 409889 h 607693"/>
              <a:gd name="connsiteX9" fmla="*/ 0 w 2123704"/>
              <a:gd name="connsiteY9" fmla="*/ 197804 h 607693"/>
              <a:gd name="connsiteX10" fmla="*/ 197804 w 2123704"/>
              <a:gd name="connsiteY10" fmla="*/ 0 h 6076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3704" h="607693">
                <a:moveTo>
                  <a:pt x="197804" y="0"/>
                </a:moveTo>
                <a:lnTo>
                  <a:pt x="1787336" y="0"/>
                </a:lnTo>
                <a:cubicBezTo>
                  <a:pt x="1896580" y="0"/>
                  <a:pt x="1985140" y="88560"/>
                  <a:pt x="1985140" y="197804"/>
                </a:cubicBezTo>
                <a:lnTo>
                  <a:pt x="1985140" y="405360"/>
                </a:lnTo>
                <a:lnTo>
                  <a:pt x="2123704" y="607693"/>
                </a:lnTo>
                <a:lnTo>
                  <a:pt x="1787336" y="607693"/>
                </a:lnTo>
                <a:lnTo>
                  <a:pt x="1764196" y="607693"/>
                </a:lnTo>
                <a:lnTo>
                  <a:pt x="197804" y="607693"/>
                </a:lnTo>
                <a:cubicBezTo>
                  <a:pt x="88560" y="607693"/>
                  <a:pt x="0" y="519133"/>
                  <a:pt x="0" y="409889"/>
                </a:cubicBezTo>
                <a:lnTo>
                  <a:pt x="0" y="197804"/>
                </a:lnTo>
                <a:cubicBezTo>
                  <a:pt x="0" y="88560"/>
                  <a:pt x="88560" y="0"/>
                  <a:pt x="197804" y="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4"/>
          <p:cNvSpPr/>
          <p:nvPr/>
        </p:nvSpPr>
        <p:spPr>
          <a:xfrm flipH="1">
            <a:off x="7874070" y="1703023"/>
            <a:ext cx="2321178" cy="664200"/>
          </a:xfrm>
          <a:custGeom>
            <a:gdLst>
              <a:gd name="connsiteX0" fmla="*/ 197804 w 2123704"/>
              <a:gd name="connsiteY0" fmla="*/ 0 h 607693"/>
              <a:gd name="connsiteX1" fmla="*/ 1787336 w 2123704"/>
              <a:gd name="connsiteY1" fmla="*/ 0 h 607693"/>
              <a:gd name="connsiteX2" fmla="*/ 1985140 w 2123704"/>
              <a:gd name="connsiteY2" fmla="*/ 197804 h 607693"/>
              <a:gd name="connsiteX3" fmla="*/ 1985140 w 2123704"/>
              <a:gd name="connsiteY3" fmla="*/ 405360 h 607693"/>
              <a:gd name="connsiteX4" fmla="*/ 2123704 w 2123704"/>
              <a:gd name="connsiteY4" fmla="*/ 607693 h 607693"/>
              <a:gd name="connsiteX5" fmla="*/ 1787336 w 2123704"/>
              <a:gd name="connsiteY5" fmla="*/ 607693 h 607693"/>
              <a:gd name="connsiteX6" fmla="*/ 1764196 w 2123704"/>
              <a:gd name="connsiteY6" fmla="*/ 607693 h 607693"/>
              <a:gd name="connsiteX7" fmla="*/ 197804 w 2123704"/>
              <a:gd name="connsiteY7" fmla="*/ 607693 h 607693"/>
              <a:gd name="connsiteX8" fmla="*/ 0 w 2123704"/>
              <a:gd name="connsiteY8" fmla="*/ 409889 h 607693"/>
              <a:gd name="connsiteX9" fmla="*/ 0 w 2123704"/>
              <a:gd name="connsiteY9" fmla="*/ 197804 h 607693"/>
              <a:gd name="connsiteX10" fmla="*/ 197804 w 2123704"/>
              <a:gd name="connsiteY10" fmla="*/ 0 h 6076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3704" h="607693">
                <a:moveTo>
                  <a:pt x="197804" y="0"/>
                </a:moveTo>
                <a:lnTo>
                  <a:pt x="1787336" y="0"/>
                </a:lnTo>
                <a:cubicBezTo>
                  <a:pt x="1896580" y="0"/>
                  <a:pt x="1985140" y="88560"/>
                  <a:pt x="1985140" y="197804"/>
                </a:cubicBezTo>
                <a:lnTo>
                  <a:pt x="1985140" y="405360"/>
                </a:lnTo>
                <a:lnTo>
                  <a:pt x="2123704" y="607693"/>
                </a:lnTo>
                <a:lnTo>
                  <a:pt x="1787336" y="607693"/>
                </a:lnTo>
                <a:lnTo>
                  <a:pt x="1764196" y="607693"/>
                </a:lnTo>
                <a:lnTo>
                  <a:pt x="197804" y="607693"/>
                </a:lnTo>
                <a:cubicBezTo>
                  <a:pt x="88560" y="607693"/>
                  <a:pt x="0" y="519133"/>
                  <a:pt x="0" y="409889"/>
                </a:cubicBezTo>
                <a:lnTo>
                  <a:pt x="0" y="197804"/>
                </a:lnTo>
                <a:cubicBezTo>
                  <a:pt x="0" y="88560"/>
                  <a:pt x="88560" y="0"/>
                  <a:pt x="197804" y="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5"/>
          <p:cNvSpPr/>
          <p:nvPr/>
        </p:nvSpPr>
        <p:spPr>
          <a:xfrm rot="16200000">
            <a:off x="9098760" y="2463704"/>
            <a:ext cx="664200" cy="2366502"/>
          </a:xfrm>
          <a:custGeom>
            <a:gdLst>
              <a:gd name="connsiteX0" fmla="*/ 664200 w 664200"/>
              <a:gd name="connsiteY0" fmla="*/ 382771 h 2366502"/>
              <a:gd name="connsiteX1" fmla="*/ 664200 w 664200"/>
              <a:gd name="connsiteY1" fmla="*/ 2194840 h 2366502"/>
              <a:gd name="connsiteX2" fmla="*/ 492538 w 664200"/>
              <a:gd name="connsiteY2" fmla="*/ 2366502 h 2366502"/>
              <a:gd name="connsiteX3" fmla="*/ 171662 w 664200"/>
              <a:gd name="connsiteY3" fmla="*/ 2366502 h 2366502"/>
              <a:gd name="connsiteX4" fmla="*/ 0 w 664200"/>
              <a:gd name="connsiteY4" fmla="*/ 2194840 h 2366502"/>
              <a:gd name="connsiteX5" fmla="*/ 0 w 664200"/>
              <a:gd name="connsiteY5" fmla="*/ 382771 h 2366502"/>
              <a:gd name="connsiteX6" fmla="*/ 171662 w 664200"/>
              <a:gd name="connsiteY6" fmla="*/ 211109 h 2366502"/>
              <a:gd name="connsiteX7" fmla="*/ 209656 w 664200"/>
              <a:gd name="connsiteY7" fmla="*/ 211109 h 2366502"/>
              <a:gd name="connsiteX8" fmla="*/ 332100 w 664200"/>
              <a:gd name="connsiteY8" fmla="*/ 0 h 2366502"/>
              <a:gd name="connsiteX9" fmla="*/ 454543 w 664200"/>
              <a:gd name="connsiteY9" fmla="*/ 211109 h 2366502"/>
              <a:gd name="connsiteX10" fmla="*/ 492538 w 664200"/>
              <a:gd name="connsiteY10" fmla="*/ 211109 h 2366502"/>
              <a:gd name="connsiteX11" fmla="*/ 664200 w 664200"/>
              <a:gd name="connsiteY11" fmla="*/ 382771 h 23665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200" h="2366502">
                <a:moveTo>
                  <a:pt x="664200" y="382771"/>
                </a:moveTo>
                <a:lnTo>
                  <a:pt x="664200" y="2194840"/>
                </a:lnTo>
                <a:cubicBezTo>
                  <a:pt x="664200" y="2289646"/>
                  <a:pt x="587344" y="2366502"/>
                  <a:pt x="492538" y="2366502"/>
                </a:cubicBezTo>
                <a:lnTo>
                  <a:pt x="171662" y="2366502"/>
                </a:lnTo>
                <a:cubicBezTo>
                  <a:pt x="76856" y="2366502"/>
                  <a:pt x="0" y="2289646"/>
                  <a:pt x="0" y="2194840"/>
                </a:cubicBezTo>
                <a:lnTo>
                  <a:pt x="0" y="382771"/>
                </a:lnTo>
                <a:cubicBezTo>
                  <a:pt x="0" y="287965"/>
                  <a:pt x="76856" y="211109"/>
                  <a:pt x="171662" y="211109"/>
                </a:cubicBezTo>
                <a:lnTo>
                  <a:pt x="209656" y="211109"/>
                </a:lnTo>
                <a:lnTo>
                  <a:pt x="332100" y="0"/>
                </a:lnTo>
                <a:lnTo>
                  <a:pt x="454543" y="211109"/>
                </a:lnTo>
                <a:lnTo>
                  <a:pt x="492538" y="211109"/>
                </a:lnTo>
                <a:cubicBezTo>
                  <a:pt x="587344" y="211109"/>
                  <a:pt x="664200" y="287965"/>
                  <a:pt x="664200" y="382771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6"/>
          <p:cNvSpPr/>
          <p:nvPr/>
        </p:nvSpPr>
        <p:spPr>
          <a:xfrm flipH="1" flipV="1">
            <a:off x="7874070" y="4926688"/>
            <a:ext cx="2321178" cy="664200"/>
          </a:xfrm>
          <a:custGeom>
            <a:gdLst>
              <a:gd name="connsiteX0" fmla="*/ 197804 w 2123704"/>
              <a:gd name="connsiteY0" fmla="*/ 0 h 607693"/>
              <a:gd name="connsiteX1" fmla="*/ 1787336 w 2123704"/>
              <a:gd name="connsiteY1" fmla="*/ 0 h 607693"/>
              <a:gd name="connsiteX2" fmla="*/ 1985140 w 2123704"/>
              <a:gd name="connsiteY2" fmla="*/ 197804 h 607693"/>
              <a:gd name="connsiteX3" fmla="*/ 1985140 w 2123704"/>
              <a:gd name="connsiteY3" fmla="*/ 405360 h 607693"/>
              <a:gd name="connsiteX4" fmla="*/ 2123704 w 2123704"/>
              <a:gd name="connsiteY4" fmla="*/ 607693 h 607693"/>
              <a:gd name="connsiteX5" fmla="*/ 1787336 w 2123704"/>
              <a:gd name="connsiteY5" fmla="*/ 607693 h 607693"/>
              <a:gd name="connsiteX6" fmla="*/ 1764196 w 2123704"/>
              <a:gd name="connsiteY6" fmla="*/ 607693 h 607693"/>
              <a:gd name="connsiteX7" fmla="*/ 197804 w 2123704"/>
              <a:gd name="connsiteY7" fmla="*/ 607693 h 607693"/>
              <a:gd name="connsiteX8" fmla="*/ 0 w 2123704"/>
              <a:gd name="connsiteY8" fmla="*/ 409889 h 607693"/>
              <a:gd name="connsiteX9" fmla="*/ 0 w 2123704"/>
              <a:gd name="connsiteY9" fmla="*/ 197804 h 607693"/>
              <a:gd name="connsiteX10" fmla="*/ 197804 w 2123704"/>
              <a:gd name="connsiteY10" fmla="*/ 0 h 6076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3704" h="607693">
                <a:moveTo>
                  <a:pt x="197804" y="0"/>
                </a:moveTo>
                <a:lnTo>
                  <a:pt x="1787336" y="0"/>
                </a:lnTo>
                <a:cubicBezTo>
                  <a:pt x="1896580" y="0"/>
                  <a:pt x="1985140" y="88560"/>
                  <a:pt x="1985140" y="197804"/>
                </a:cubicBezTo>
                <a:lnTo>
                  <a:pt x="1985140" y="405360"/>
                </a:lnTo>
                <a:lnTo>
                  <a:pt x="2123704" y="607693"/>
                </a:lnTo>
                <a:lnTo>
                  <a:pt x="1787336" y="607693"/>
                </a:lnTo>
                <a:lnTo>
                  <a:pt x="1764196" y="607693"/>
                </a:lnTo>
                <a:lnTo>
                  <a:pt x="197804" y="607693"/>
                </a:lnTo>
                <a:cubicBezTo>
                  <a:pt x="88560" y="607693"/>
                  <a:pt x="0" y="519133"/>
                  <a:pt x="0" y="409889"/>
                </a:cubicBezTo>
                <a:lnTo>
                  <a:pt x="0" y="197804"/>
                </a:lnTo>
                <a:cubicBezTo>
                  <a:pt x="0" y="88560"/>
                  <a:pt x="88560" y="0"/>
                  <a:pt x="197804" y="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Shape3"/>
          <p:cNvSpPr/>
          <p:nvPr/>
        </p:nvSpPr>
        <p:spPr>
          <a:xfrm>
            <a:off x="5322540" y="2237833"/>
            <a:ext cx="1239810" cy="123981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Text7"/>
          <p:cNvSpPr txBox="1"/>
          <p:nvPr/>
        </p:nvSpPr>
        <p:spPr>
          <a:xfrm>
            <a:off x="1741777" y="1703023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Artela</a:t>
            </a:r>
          </a:p>
        </p:txBody>
      </p:sp>
      <p:sp>
        <p:nvSpPr>
          <p:cNvPr id="54" name="Text8"/>
          <p:cNvSpPr txBox="1"/>
          <p:nvPr/>
        </p:nvSpPr>
        <p:spPr>
          <a:xfrm>
            <a:off x="1323382" y="3314854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</a:p>
        </p:txBody>
      </p:sp>
      <p:sp>
        <p:nvSpPr>
          <p:cNvPr id="55" name="Text9"/>
          <p:cNvSpPr txBox="1"/>
          <p:nvPr/>
        </p:nvSpPr>
        <p:spPr>
          <a:xfrm>
            <a:off x="1741777" y="4933320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WASM</a:t>
            </a:r>
          </a:p>
        </p:txBody>
      </p:sp>
      <p:sp>
        <p:nvSpPr>
          <p:cNvPr id="56" name="Text10"/>
          <p:cNvSpPr txBox="1"/>
          <p:nvPr/>
        </p:nvSpPr>
        <p:spPr>
          <a:xfrm>
            <a:off x="8024935" y="4926686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</a:t>
            </a:r>
          </a:p>
        </p:txBody>
      </p:sp>
      <p:sp>
        <p:nvSpPr>
          <p:cNvPr id="57" name="Text11"/>
          <p:cNvSpPr txBox="1"/>
          <p:nvPr/>
        </p:nvSpPr>
        <p:spPr>
          <a:xfrm>
            <a:off x="8456405" y="3314853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交易处理速度</a:t>
            </a:r>
          </a:p>
        </p:txBody>
      </p:sp>
      <p:sp>
        <p:nvSpPr>
          <p:cNvPr id="58" name="Text12"/>
          <p:cNvSpPr txBox="1"/>
          <p:nvPr/>
        </p:nvSpPr>
        <p:spPr>
          <a:xfrm>
            <a:off x="8024935" y="1707730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执行效率</a:t>
            </a:r>
          </a:p>
        </p:txBody>
      </p:sp>
      <p:sp>
        <p:nvSpPr>
          <p:cNvPr id="53" name="Text13"/>
          <p:cNvSpPr txBox="1"/>
          <p:nvPr/>
        </p:nvSpPr>
        <p:spPr>
          <a:xfrm>
            <a:off x="1754851" y="2116557"/>
            <a:ext cx="2137879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Text14"/>
          <p:cNvSpPr txBox="1"/>
          <p:nvPr/>
        </p:nvSpPr>
        <p:spPr>
          <a:xfrm>
            <a:off x="1309876" y="3710006"/>
            <a:ext cx="2150954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Text15"/>
          <p:cNvSpPr txBox="1"/>
          <p:nvPr/>
        </p:nvSpPr>
        <p:spPr>
          <a:xfrm>
            <a:off x="1733440" y="5321839"/>
            <a:ext cx="2167628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Text16"/>
          <p:cNvSpPr txBox="1"/>
          <p:nvPr/>
        </p:nvSpPr>
        <p:spPr>
          <a:xfrm>
            <a:off x="8024935" y="2106509"/>
            <a:ext cx="2150954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Execution efficiency</a:t>
            </a:r>
          </a:p>
        </p:txBody>
      </p:sp>
      <p:sp>
        <p:nvSpPr>
          <p:cNvPr id="62" name="Text17"/>
          <p:cNvSpPr txBox="1"/>
          <p:nvPr/>
        </p:nvSpPr>
        <p:spPr>
          <a:xfrm>
            <a:off x="8456405" y="3710006"/>
            <a:ext cx="2150954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Transaction processing speed</a:t>
            </a:r>
          </a:p>
        </p:txBody>
      </p:sp>
      <p:sp>
        <p:nvSpPr>
          <p:cNvPr id="63" name="Text18"/>
          <p:cNvSpPr txBox="1"/>
          <p:nvPr/>
        </p:nvSpPr>
        <p:spPr>
          <a:xfrm>
            <a:off x="8038010" y="5321839"/>
            <a:ext cx="2150954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User experience</a:t>
            </a:r>
          </a:p>
        </p:txBody>
      </p:sp>
      <p:sp>
        <p:nvSpPr>
          <p:cNvPr id="64" name="Shape4"/>
          <p:cNvSpPr>
            <a:spLocks noChangeAspect="1"/>
          </p:cNvSpPr>
          <p:nvPr/>
        </p:nvSpPr>
        <p:spPr>
          <a:xfrm>
            <a:off x="5689631" y="2611532"/>
            <a:ext cx="505627" cy="495441"/>
          </a:xfrm>
          <a:custGeom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19"/>
          <p:cNvSpPr txBox="1"/>
          <p:nvPr>
            <p:custDataLst>
              <p:tags r:id="rId3"/>
            </p:custDataLst>
          </p:nvPr>
        </p:nvSpPr>
        <p:spPr>
          <a:xfrm>
            <a:off x="4362841" y="3584920"/>
            <a:ext cx="3203005" cy="1336253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000" b="1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MotionGo-</a:t>
            </a:r>
            <a:r>
              <a:rPr lang="zh-CN" altLang="en-US" sz="4000" b="1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动画插件神器</a:t>
            </a:r>
            <a:endParaRPr lang="zh-CN" altLang="en-US" sz="40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3" name="Text20">
            <a:extLst>
              <a:ext uri="{FF2B5EF4-FFF2-40B4-BE49-F238E27FC236}">
                <a16:creationId xmlns:a16="http://schemas.microsoft.com/office/drawing/2014/main" id="{27072923-A039-77AB-7CAA-B9BE8D852E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生成DEX限价单的优势:性能优化</a:t>
            </a:r>
          </a:p>
        </p:txBody>
      </p:sp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Shape1">
            <a:extLst>
              <a:ext uri="{FF2B5EF4-FFF2-40B4-BE49-F238E27FC236}">
                <a16:creationId xmlns:a16="http://schemas.microsoft.com/office/drawing/2014/main" id="{6E25EB9E-595B-9DC6-62C6-391EF0A6C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270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8F8DB3-FA10-BE83-432F-92FDB4A16364}"/>
              </a:ext>
            </a:extLst>
          </p:cNvPr>
          <p:cNvSpPr/>
          <p:nvPr/>
        </p:nvSpPr>
        <p:spPr>
          <a:xfrm>
            <a:off x="-20955" y="0"/>
            <a:ext cx="10474960" cy="6858000"/>
          </a:xfrm>
          <a:prstGeom prst="rect">
            <a:avLst/>
          </a:prstGeom>
          <a:gradFill>
            <a:gsLst>
              <a:gs pos="39000">
                <a:schemeClr val="accent1"/>
              </a:gs>
              <a:gs pos="0">
                <a:schemeClr val="accent1">
                  <a:alpha val="100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1274445" y="4451350"/>
            <a:ext cx="208915" cy="2089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>
            <p:custDataLst>
              <p:tags r:id="rId4"/>
            </p:custDataLst>
          </p:nvPr>
        </p:nvCxnSpPr>
        <p:spPr>
          <a:xfrm>
            <a:off x="589949" y="4586922"/>
            <a:ext cx="684530" cy="5715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1"/>
          <p:cNvSpPr txBox="1"/>
          <p:nvPr>
            <p:custDataLst>
              <p:tags r:id="rId5"/>
            </p:custDataLst>
          </p:nvPr>
        </p:nvSpPr>
        <p:spPr>
          <a:xfrm>
            <a:off x="589949" y="4924711"/>
            <a:ext cx="3248172" cy="40525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汇报人：尤小优</a:t>
            </a:r>
          </a:p>
        </p:txBody>
      </p:sp>
      <p:sp>
        <p:nvSpPr>
          <p:cNvPr id="27" name="Text2"/>
          <p:cNvSpPr txBox="1"/>
          <p:nvPr>
            <p:custDataLst>
              <p:tags r:id="rId6"/>
            </p:custDataLst>
          </p:nvPr>
        </p:nvSpPr>
        <p:spPr>
          <a:xfrm>
            <a:off x="589915" y="5330190"/>
            <a:ext cx="3247390" cy="4191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tx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2024.02.27</a:t>
            </a:r>
          </a:p>
        </p:txBody>
      </p:sp>
      <p:sp>
        <p:nvSpPr>
          <p:cNvPr id="30" name="Text3"/>
          <p:cNvSpPr txBox="1"/>
          <p:nvPr>
            <p:custDataLst>
              <p:tags r:id="rId7"/>
            </p:custDataLst>
          </p:nvPr>
        </p:nvSpPr>
        <p:spPr>
          <a:xfrm>
            <a:off x="589915" y="771525"/>
            <a:ext cx="6771005" cy="28841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7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31" name="Text4"/>
          <p:cNvSpPr txBox="1"/>
          <p:nvPr>
            <p:custDataLst>
              <p:tags r:id="rId8"/>
            </p:custDataLst>
          </p:nvPr>
        </p:nvSpPr>
        <p:spPr>
          <a:xfrm>
            <a:off x="589915" y="3743325"/>
            <a:ext cx="6771005" cy="6203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atalo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1" name="Shap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270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>
            <p:custDataLst>
              <p:tags r:id="rId3"/>
            </p:custDataLst>
          </p:nvPr>
        </p:nvSpPr>
        <p:spPr>
          <a:xfrm rot="16200000">
            <a:off x="7297420" y="1963420"/>
            <a:ext cx="6863715" cy="2925445"/>
          </a:xfrm>
          <a:prstGeom prst="rect">
            <a:avLst/>
          </a:prstGeom>
          <a:gradFill>
            <a:gsLst>
              <a:gs pos="38000">
                <a:schemeClr val="accent1"/>
              </a:gs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12700"/>
            <a:ext cx="9265920" cy="6891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933001" y="2778845"/>
            <a:ext cx="1591918" cy="9233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933001" y="3702175"/>
            <a:ext cx="1591918" cy="369332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altLang="zh-CN" sz="1800" i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Text3"/>
          <p:cNvGrpSpPr/>
          <p:nvPr/>
        </p:nvGrpSpPr>
        <p:grpSpPr>
          <a:xfrm>
            <a:off x="1735786" y="2285069"/>
            <a:ext cx="6038516" cy="640467"/>
            <a:chOff x="6105" y="2657"/>
            <a:chExt cx="6836" cy="725"/>
          </a:xfrm>
        </p:grpSpPr>
        <p:sp>
          <p:nvSpPr>
            <p:cNvPr id="3" name="Text1"/>
            <p:cNvSpPr txBox="1"/>
            <p:nvPr>
              <p:custDataLst>
                <p:tags r:id="rId4"/>
              </p:custDataLst>
            </p:nvPr>
          </p:nvSpPr>
          <p:spPr>
            <a:xfrm>
              <a:off x="6863" y="2657"/>
              <a:ext cx="6078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使用WASM技术的原理</a:t>
              </a:r>
            </a:p>
          </p:txBody>
        </p:sp>
        <p:sp>
          <p:nvSpPr>
            <p:cNvPr id="6" name="Text2"/>
            <p:cNvSpPr txBox="1"/>
            <p:nvPr/>
          </p:nvSpPr>
          <p:spPr>
            <a:xfrm>
              <a:off x="6105" y="2708"/>
              <a:ext cx="719" cy="62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4" name="Text6"/>
          <p:cNvGrpSpPr/>
          <p:nvPr/>
        </p:nvGrpSpPr>
        <p:grpSpPr>
          <a:xfrm>
            <a:off x="1735786" y="3082357"/>
            <a:ext cx="6038516" cy="640467"/>
            <a:chOff x="6105" y="2657"/>
            <a:chExt cx="6836" cy="725"/>
          </a:xfrm>
        </p:grpSpPr>
        <p:sp>
          <p:nvSpPr>
            <p:cNvPr id="7" name="Text4"/>
            <p:cNvSpPr txBox="1"/>
            <p:nvPr>
              <p:custDataLst>
                <p:tags r:id="rId5"/>
              </p:custDataLst>
            </p:nvPr>
          </p:nvSpPr>
          <p:spPr>
            <a:xfrm>
              <a:off x="6863" y="2657"/>
              <a:ext cx="6078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生成DEX限价单的过程</a:t>
              </a:r>
            </a:p>
          </p:txBody>
        </p:sp>
        <p:sp>
          <p:nvSpPr>
            <p:cNvPr id="8" name="Text5"/>
            <p:cNvSpPr txBox="1"/>
            <p:nvPr/>
          </p:nvSpPr>
          <p:spPr>
            <a:xfrm>
              <a:off x="6105" y="2708"/>
              <a:ext cx="719" cy="62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9" name="Text9"/>
          <p:cNvGrpSpPr/>
          <p:nvPr/>
        </p:nvGrpSpPr>
        <p:grpSpPr>
          <a:xfrm>
            <a:off x="1735786" y="3879646"/>
            <a:ext cx="6038516" cy="640467"/>
            <a:chOff x="6105" y="2657"/>
            <a:chExt cx="6836" cy="725"/>
          </a:xfrm>
        </p:grpSpPr>
        <p:sp>
          <p:nvSpPr>
            <p:cNvPr id="10" name="Text7"/>
            <p:cNvSpPr txBox="1"/>
            <p:nvPr>
              <p:custDataLst>
                <p:tags r:id="rId6"/>
              </p:custDataLst>
            </p:nvPr>
          </p:nvSpPr>
          <p:spPr>
            <a:xfrm>
              <a:off x="6863" y="2657"/>
              <a:ext cx="6078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生成DEX限价单的优势</a:t>
              </a:r>
            </a:p>
          </p:txBody>
        </p:sp>
        <p:sp>
          <p:nvSpPr>
            <p:cNvPr id="11" name="Text8"/>
            <p:cNvSpPr txBox="1"/>
            <p:nvPr/>
          </p:nvSpPr>
          <p:spPr>
            <a:xfrm>
              <a:off x="6105" y="2708"/>
              <a:ext cx="719" cy="62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0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Shape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270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82245" y="181610"/>
            <a:ext cx="11847830" cy="652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梯形"/>
          <p:cNvSpPr/>
          <p:nvPr>
            <p:custDataLst>
              <p:tags r:id="rId5"/>
            </p:custDataLst>
          </p:nvPr>
        </p:nvSpPr>
        <p:spPr>
          <a:xfrm rot="10800000" flipV="1">
            <a:off x="3603837" y="2950502"/>
            <a:ext cx="4984326" cy="178808"/>
          </a:xfrm>
          <a:prstGeom prst="trapezoid">
            <a:avLst>
              <a:gd name="adj" fmla="val 50409"/>
            </a:avLst>
          </a:prstGeom>
          <a:gradFill flip="none" rotWithShape="1">
            <a:gsLst>
              <a:gs pos="51300">
                <a:schemeClr val="tx2"/>
              </a:gs>
              <a:gs pos="0">
                <a:schemeClr val="accent1"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1"/>
          <p:cNvSpPr txBox="1"/>
          <p:nvPr>
            <p:custDataLst>
              <p:tags r:id="rId6"/>
            </p:custDataLst>
          </p:nvPr>
        </p:nvSpPr>
        <p:spPr>
          <a:xfrm>
            <a:off x="577850" y="3246755"/>
            <a:ext cx="11036300" cy="12369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使用WASM技术的原理</a:t>
            </a:r>
          </a:p>
        </p:txBody>
      </p:sp>
      <p:sp>
        <p:nvSpPr>
          <p:cNvPr id="14" name="Text2"/>
          <p:cNvSpPr txBox="1"/>
          <p:nvPr>
            <p:custDataLst>
              <p:tags r:id="rId7"/>
            </p:custDataLst>
          </p:nvPr>
        </p:nvSpPr>
        <p:spPr>
          <a:xfrm>
            <a:off x="577850" y="4601210"/>
            <a:ext cx="1103630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>
                    <a:alpha val="7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The principle of using WASM technology</a:t>
            </a:r>
          </a:p>
        </p:txBody>
      </p:sp>
      <p:sp>
        <p:nvSpPr>
          <p:cNvPr id="15" name="Text3"/>
          <p:cNvSpPr txBox="1"/>
          <p:nvPr>
            <p:custDataLst>
              <p:tags r:id="rId8"/>
            </p:custDataLst>
          </p:nvPr>
        </p:nvSpPr>
        <p:spPr>
          <a:xfrm>
            <a:off x="5007610" y="1000760"/>
            <a:ext cx="2177415" cy="206692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9" name="Shap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D81B90C9-53CD-AF83-3D08-503F9700A62B}"/>
              </a:ext>
            </a:extLst>
          </p:cNvPr>
          <p:cNvSpPr/>
          <p:nvPr/>
        </p:nvSpPr>
        <p:spPr>
          <a:xfrm rot="10800000" flipH="1" flipV="1">
            <a:off x="0" y="-6350"/>
            <a:ext cx="12192000" cy="6870700"/>
          </a:xfrm>
          <a:prstGeom prst="rect">
            <a:avLst/>
          </a:prstGeom>
          <a:gradFill>
            <a:gsLst>
              <a:gs pos="77000">
                <a:schemeClr val="bg1">
                  <a:alpha val="84000"/>
                </a:schemeClr>
              </a:gs>
              <a:gs pos="46000">
                <a:schemeClr val="bg1"/>
              </a:gs>
              <a:gs pos="0">
                <a:schemeClr val="bg1"/>
              </a:gs>
              <a:gs pos="100000">
                <a:schemeClr val="bg1">
                  <a:alpha val="91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Shape2"/>
          <p:cNvSpPr/>
          <p:nvPr/>
        </p:nvSpPr>
        <p:spPr>
          <a:xfrm>
            <a:off x="0" y="1"/>
            <a:ext cx="4826000" cy="3281679"/>
          </a:xfrm>
          <a:prstGeom prst="rect">
            <a:avLst/>
          </a:prstGeom>
          <a:blipFill>
            <a:blip r:embed="rId3"/>
            <a:stretch>
              <a:fillRect t="-23529" b="-235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3"/>
          <p:cNvSpPr/>
          <p:nvPr/>
        </p:nvSpPr>
        <p:spPr>
          <a:xfrm>
            <a:off x="0" y="3281680"/>
            <a:ext cx="4826000" cy="3576320"/>
          </a:xfrm>
          <a:prstGeom prst="rect">
            <a:avLst/>
          </a:prstGeom>
          <a:blipFill>
            <a:blip r:embed="rId4"/>
            <a:stretch>
              <a:fillRect t="-17472" b="-17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1">
            <a:extLst>
              <a:ext uri="{FF2B5EF4-FFF2-40B4-BE49-F238E27FC236}">
                <a16:creationId xmlns:a16="http://schemas.microsoft.com/office/drawing/2014/main" id="{27ECC393-3195-39AF-A70F-547A076853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232493" y="389865"/>
            <a:ext cx="6504255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深入理解WASM运行机制</a:t>
            </a: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5B70559D-1A80-F5FF-CD35-74CC61CFBBC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232318" y="1886888"/>
            <a:ext cx="6512641" cy="458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WASM可以提高DEX的交易性能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WASM是WebAssembly的简称，一种可以在现代网络浏览器中快速执行的代码格式。使用WASM，Artela可以优化DEX的交易性能，实现更快的交易执行速度，从而提高用户体验。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WASM有助于实现DEX的限价单功能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WASM具有高效计算和数据压缩的能力，可以更好地支持DEX的限价单功能。通过WASM，Artela可以实现更精细的价格控制和更准确的订单匹配，为用户提供更可靠的交易服务。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1" name="Shap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1">
            <a:extLst>
              <a:ext uri="{FF2B5EF4-FFF2-40B4-BE49-F238E27FC236}">
                <a16:creationId xmlns:a16="http://schemas.microsoft.com/office/drawing/2014/main" id="{3820F3F3-E986-5BB4-64AF-767F7AB30556}"/>
              </a:ext>
            </a:extLst>
          </p:cNvPr>
          <p:cNvSpPr/>
          <p:nvPr/>
        </p:nvSpPr>
        <p:spPr>
          <a:xfrm rot="10800000" flipV="1">
            <a:off x="0" y="-6350"/>
            <a:ext cx="12192000" cy="6870700"/>
          </a:xfrm>
          <a:prstGeom prst="rect">
            <a:avLst/>
          </a:prstGeom>
          <a:gradFill>
            <a:gsLst>
              <a:gs pos="77000">
                <a:schemeClr val="bg1">
                  <a:alpha val="84000"/>
                </a:schemeClr>
              </a:gs>
              <a:gs pos="46000">
                <a:schemeClr val="bg1"/>
              </a:gs>
              <a:gs pos="0">
                <a:schemeClr val="bg1"/>
              </a:gs>
              <a:gs pos="100000">
                <a:schemeClr val="bg1">
                  <a:alpha val="91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矩形"/>
          <p:cNvSpPr/>
          <p:nvPr>
            <p:custDataLst>
              <p:tags r:id="rId3"/>
            </p:custDataLst>
          </p:nvPr>
        </p:nvSpPr>
        <p:spPr>
          <a:xfrm flipH="1">
            <a:off x="8337630" y="3287211"/>
            <a:ext cx="3854370" cy="3570790"/>
          </a:xfrm>
          <a:custGeom>
            <a:rect l="l" t="t" r="r" b="b"/>
            <a:pathLst>
              <a:path w="4551218" h="3616036" extrusionOk="0">
                <a:moveTo>
                  <a:pt x="0" y="0"/>
                </a:moveTo>
                <a:lnTo>
                  <a:pt x="4551218" y="0"/>
                </a:lnTo>
                <a:lnTo>
                  <a:pt x="4551218" y="3616036"/>
                </a:lnTo>
                <a:lnTo>
                  <a:pt x="0" y="361603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34000">
                <a:schemeClr val="accent1">
                  <a:alpha val="9000"/>
                </a:schemeClr>
              </a:gs>
              <a:gs pos="100000">
                <a:schemeClr val="accent1">
                  <a:alpha val="57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sz="240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Calibri"/>
            </a:endParaRPr>
          </a:p>
        </p:txBody>
      </p:sp>
      <p:sp>
        <p:nvSpPr>
          <p:cNvPr id="6" name="Text1"/>
          <p:cNvSpPr txBox="1"/>
          <p:nvPr>
            <p:custDataLst>
              <p:tags r:id="rId4"/>
            </p:custDataLst>
          </p:nvPr>
        </p:nvSpPr>
        <p:spPr>
          <a:xfrm>
            <a:off x="791327" y="2274536"/>
            <a:ext cx="5582464" cy="373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 fontScale="9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Artela使用WASM实现DEX限价单功能的优势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WASM在执行速度上比JavaScript更快，使用WASM可以大幅提升DEX的性能，满足高频交易的需求。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WASM的安全性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WASM模块在沙箱环境中运行，能有效防止恶意代码的执行，保障DEX的安全。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WASM的跨平台特性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WASM可在多种平台和设备上运行，使得Artela的DEX限价单功能具有更广泛的适用性。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WASM对DEX的创新推动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使用WASM可以实现更为复杂和高级的交易策略，推动DEX行业的创新和发展。</a:t>
            </a:r>
          </a:p>
        </p:txBody>
      </p:sp>
      <p:sp>
        <p:nvSpPr>
          <p:cNvPr id="2" name="Text2">
            <a:extLst>
              <a:ext uri="{FF2B5EF4-FFF2-40B4-BE49-F238E27FC236}">
                <a16:creationId xmlns:a16="http://schemas.microsoft.com/office/drawing/2014/main" id="{F19906CD-0A76-D8D5-0B53-0621CAA1252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70160" y="798653"/>
            <a:ext cx="5603631" cy="12957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WASM在DEX领域的应用场景</a:t>
            </a:r>
          </a:p>
        </p:txBody>
      </p:sp>
      <p:sp>
        <p:nvSpPr>
          <p:cNvPr id="3" name="Shape2">
            <a:extLst>
              <a:ext uri="{FF2B5EF4-FFF2-40B4-BE49-F238E27FC236}">
                <a16:creationId xmlns:a16="http://schemas.microsoft.com/office/drawing/2014/main" id="{A1908D51-7B78-0BB5-562D-E12005F21B3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802407" y="798653"/>
            <a:ext cx="4538410" cy="5208607"/>
          </a:xfrm>
          <a:prstGeom prst="roundRect">
            <a:avLst>
              <a:gd name="adj" fmla="val 2038"/>
            </a:avLst>
          </a:prstGeom>
          <a:blipFill>
            <a:blip r:embed="rId7"/>
            <a:stretch>
              <a:fillRect l="-7384" r="-73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val="951140744"/>
      </p:ext>
    </p:extLst>
  </p:cSld>
  <p:clrMapOvr>
    <a:masterClrMapping/>
  </p:clrMapOvr>
  <mc:AlternateContent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Shape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270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82245" y="181610"/>
            <a:ext cx="11847830" cy="652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梯形"/>
          <p:cNvSpPr/>
          <p:nvPr>
            <p:custDataLst>
              <p:tags r:id="rId5"/>
            </p:custDataLst>
          </p:nvPr>
        </p:nvSpPr>
        <p:spPr>
          <a:xfrm rot="10800000" flipV="1">
            <a:off x="3603837" y="2950502"/>
            <a:ext cx="4984326" cy="178808"/>
          </a:xfrm>
          <a:prstGeom prst="trapezoid">
            <a:avLst>
              <a:gd name="adj" fmla="val 50409"/>
            </a:avLst>
          </a:prstGeom>
          <a:gradFill flip="none" rotWithShape="1">
            <a:gsLst>
              <a:gs pos="51300">
                <a:schemeClr val="tx2"/>
              </a:gs>
              <a:gs pos="0">
                <a:schemeClr val="accent1"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1"/>
          <p:cNvSpPr txBox="1"/>
          <p:nvPr>
            <p:custDataLst>
              <p:tags r:id="rId6"/>
            </p:custDataLst>
          </p:nvPr>
        </p:nvSpPr>
        <p:spPr>
          <a:xfrm>
            <a:off x="577850" y="3246755"/>
            <a:ext cx="11036300" cy="12369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生成DEX限价单的过程</a:t>
            </a:r>
          </a:p>
        </p:txBody>
      </p:sp>
      <p:sp>
        <p:nvSpPr>
          <p:cNvPr id="14" name="Text2"/>
          <p:cNvSpPr txBox="1"/>
          <p:nvPr>
            <p:custDataLst>
              <p:tags r:id="rId7"/>
            </p:custDataLst>
          </p:nvPr>
        </p:nvSpPr>
        <p:spPr>
          <a:xfrm>
            <a:off x="577850" y="4601210"/>
            <a:ext cx="1103630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>
                    <a:alpha val="7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The process of generating DEX price limit orders</a:t>
            </a:r>
          </a:p>
        </p:txBody>
      </p:sp>
      <p:sp>
        <p:nvSpPr>
          <p:cNvPr id="15" name="Text3"/>
          <p:cNvSpPr txBox="1"/>
          <p:nvPr>
            <p:custDataLst>
              <p:tags r:id="rId8"/>
            </p:custDataLst>
          </p:nvPr>
        </p:nvSpPr>
        <p:spPr>
          <a:xfrm>
            <a:off x="5007610" y="1000760"/>
            <a:ext cx="2177415" cy="206692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4" name="Shap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1">
            <a:extLst>
              <a:ext uri="{FF2B5EF4-FFF2-40B4-BE49-F238E27FC236}">
                <a16:creationId xmlns:a16="http://schemas.microsoft.com/office/drawing/2014/main" id="{D81B90C9-53CD-AF83-3D08-503F9700A62B}"/>
              </a:ext>
            </a:extLst>
          </p:cNvPr>
          <p:cNvSpPr/>
          <p:nvPr/>
        </p:nvSpPr>
        <p:spPr>
          <a:xfrm rot="10800000" flipH="1" flipV="1">
            <a:off x="0" y="-6350"/>
            <a:ext cx="12192000" cy="6870700"/>
          </a:xfrm>
          <a:prstGeom prst="rect">
            <a:avLst/>
          </a:prstGeom>
          <a:gradFill>
            <a:gsLst>
              <a:gs pos="77000">
                <a:schemeClr val="bg1">
                  <a:alpha val="84000"/>
                </a:schemeClr>
              </a:gs>
              <a:gs pos="46000">
                <a:schemeClr val="bg1"/>
              </a:gs>
              <a:gs pos="0">
                <a:schemeClr val="bg1"/>
              </a:gs>
              <a:gs pos="100000">
                <a:schemeClr val="bg1">
                  <a:alpha val="91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!!平滑8"/>
          <p:cNvSpPr/>
          <p:nvPr userDrawn="1">
            <p:custDataLst>
              <p:tags r:id="rId3"/>
            </p:custDataLst>
          </p:nvPr>
        </p:nvSpPr>
        <p:spPr>
          <a:xfrm flipH="1">
            <a:off x="5175884" y="-1"/>
            <a:ext cx="7016116" cy="4601029"/>
          </a:xfrm>
          <a:prstGeom prst="diagStripe">
            <a:avLst/>
          </a:prstGeom>
          <a:solidFill>
            <a:schemeClr val="accent1"/>
          </a:soli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en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2">
            <a:extLst>
              <a:ext uri="{FF2B5EF4-FFF2-40B4-BE49-F238E27FC236}">
                <a16:creationId xmlns:a16="http://schemas.microsoft.com/office/drawing/2014/main" id="{584C03D8-EA5B-75E0-3AD1-A138DD56A628}"/>
              </a:ext>
            </a:extLst>
          </p:cNvPr>
          <p:cNvSpPr/>
          <p:nvPr/>
        </p:nvSpPr>
        <p:spPr>
          <a:xfrm>
            <a:off x="4130109" y="1"/>
            <a:ext cx="2995732" cy="2389267"/>
          </a:xfrm>
          <a:custGeom>
            <a:gdLst>
              <a:gd name="connsiteX0" fmla="*/ 68798 w 2995732"/>
              <a:gd name="connsiteY0" fmla="*/ 0 h 2389267"/>
              <a:gd name="connsiteX1" fmla="*/ 2926155 w 2995732"/>
              <a:gd name="connsiteY1" fmla="*/ 0 h 2389267"/>
              <a:gd name="connsiteX2" fmla="*/ 2974253 w 2995732"/>
              <a:gd name="connsiteY2" fmla="*/ 114833 h 2389267"/>
              <a:gd name="connsiteX3" fmla="*/ 2995732 w 2995732"/>
              <a:gd name="connsiteY3" fmla="*/ 275248 h 2389267"/>
              <a:gd name="connsiteX4" fmla="*/ 2995732 w 2995732"/>
              <a:gd name="connsiteY4" fmla="*/ 1274153 h 2389267"/>
              <a:gd name="connsiteX5" fmla="*/ 2683968 w 2995732"/>
              <a:gd name="connsiteY5" fmla="*/ 1807579 h 2389267"/>
              <a:gd name="connsiteX6" fmla="*/ 1808996 w 2995732"/>
              <a:gd name="connsiteY6" fmla="*/ 2307349 h 2389267"/>
              <a:gd name="connsiteX7" fmla="*/ 1186737 w 2995732"/>
              <a:gd name="connsiteY7" fmla="*/ 2307349 h 2389267"/>
              <a:gd name="connsiteX8" fmla="*/ 311130 w 2995732"/>
              <a:gd name="connsiteY8" fmla="*/ 1807579 h 2389267"/>
              <a:gd name="connsiteX9" fmla="*/ 0 w 2995732"/>
              <a:gd name="connsiteY9" fmla="*/ 1274153 h 2389267"/>
              <a:gd name="connsiteX10" fmla="*/ 0 w 2995732"/>
              <a:gd name="connsiteY10" fmla="*/ 275248 h 2389267"/>
              <a:gd name="connsiteX11" fmla="*/ 21380 w 2995732"/>
              <a:gd name="connsiteY11" fmla="*/ 113493 h 238926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95732" h="2389267">
                <a:moveTo>
                  <a:pt x="68798" y="0"/>
                </a:moveTo>
                <a:lnTo>
                  <a:pt x="2926155" y="0"/>
                </a:lnTo>
                <a:lnTo>
                  <a:pt x="2974253" y="114833"/>
                </a:lnTo>
                <a:cubicBezTo>
                  <a:pt x="2988351" y="166578"/>
                  <a:pt x="2995732" y="220476"/>
                  <a:pt x="2995732" y="275248"/>
                </a:cubicBezTo>
                <a:lnTo>
                  <a:pt x="2995732" y="1274153"/>
                </a:lnTo>
                <a:cubicBezTo>
                  <a:pt x="2995732" y="1496414"/>
                  <a:pt x="2877630" y="1698354"/>
                  <a:pt x="2683968" y="1807579"/>
                </a:cubicBezTo>
                <a:lnTo>
                  <a:pt x="1808996" y="2307349"/>
                </a:lnTo>
                <a:cubicBezTo>
                  <a:pt x="1615333" y="2416574"/>
                  <a:pt x="1380399" y="2416574"/>
                  <a:pt x="1186737" y="2307349"/>
                </a:cubicBezTo>
                <a:lnTo>
                  <a:pt x="311130" y="1807579"/>
                </a:lnTo>
                <a:cubicBezTo>
                  <a:pt x="117467" y="1698354"/>
                  <a:pt x="0" y="1493238"/>
                  <a:pt x="0" y="1274153"/>
                </a:cubicBezTo>
                <a:lnTo>
                  <a:pt x="0" y="275248"/>
                </a:lnTo>
                <a:cubicBezTo>
                  <a:pt x="0" y="219682"/>
                  <a:pt x="7342" y="165387"/>
                  <a:pt x="21380" y="113493"/>
                </a:cubicBezTo>
                <a:close/>
              </a:path>
            </a:pathLst>
          </a:custGeom>
          <a:blipFill>
            <a:blip r:embed="rId4"/>
            <a:stretch>
              <a:fillRect t="-12691" b="-12691"/>
            </a:stretch>
          </a:blipFill>
          <a:ln>
            <a:noFill/>
          </a:ln>
          <a:effectLst>
            <a:outerShdw blurRad="533400" sx="102000" sy="102000" algn="ctr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Shape3"/>
          <p:cNvSpPr/>
          <p:nvPr/>
        </p:nvSpPr>
        <p:spPr>
          <a:xfrm>
            <a:off x="7126039" y="888682"/>
            <a:ext cx="2995732" cy="3229136"/>
          </a:xfrm>
          <a:custGeom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8" h="5085">
                <a:moveTo>
                  <a:pt x="2359" y="0"/>
                </a:moveTo>
                <a:cubicBezTo>
                  <a:pt x="2528" y="0"/>
                  <a:pt x="2697" y="43"/>
                  <a:pt x="2849" y="129"/>
                </a:cubicBezTo>
                <a:lnTo>
                  <a:pt x="4227" y="916"/>
                </a:lnTo>
                <a:cubicBezTo>
                  <a:pt x="4532" y="1088"/>
                  <a:pt x="4718" y="1411"/>
                  <a:pt x="4718" y="1756"/>
                </a:cubicBezTo>
                <a:lnTo>
                  <a:pt x="4718" y="3329"/>
                </a:lnTo>
                <a:cubicBezTo>
                  <a:pt x="4718" y="3679"/>
                  <a:pt x="4532" y="3997"/>
                  <a:pt x="4227" y="4169"/>
                </a:cubicBezTo>
                <a:lnTo>
                  <a:pt x="2849" y="4956"/>
                </a:lnTo>
                <a:cubicBezTo>
                  <a:pt x="2544" y="5128"/>
                  <a:pt x="2174" y="5128"/>
                  <a:pt x="1869" y="4956"/>
                </a:cubicBezTo>
                <a:lnTo>
                  <a:pt x="490" y="4169"/>
                </a:lnTo>
                <a:cubicBezTo>
                  <a:pt x="185" y="3997"/>
                  <a:pt x="0" y="3674"/>
                  <a:pt x="0" y="3329"/>
                </a:cubicBezTo>
                <a:lnTo>
                  <a:pt x="0" y="1756"/>
                </a:lnTo>
                <a:cubicBezTo>
                  <a:pt x="0" y="1406"/>
                  <a:pt x="185" y="1088"/>
                  <a:pt x="490" y="916"/>
                </a:cubicBezTo>
                <a:lnTo>
                  <a:pt x="1869" y="129"/>
                </a:lnTo>
                <a:cubicBezTo>
                  <a:pt x="2021" y="43"/>
                  <a:pt x="2190" y="0"/>
                  <a:pt x="2359" y="0"/>
                </a:cubicBezTo>
                <a:close/>
              </a:path>
            </a:pathLst>
          </a:custGeom>
          <a:blipFill>
            <a:blip r:embed="rId5"/>
            <a:stretch>
              <a:fillRect l="-3896" r="-3896"/>
            </a:stretch>
          </a:blipFill>
          <a:ln>
            <a:noFill/>
          </a:ln>
          <a:effectLst>
            <a:outerShdw blurRad="533400" sx="102000" sy="102000" algn="ctr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4">
            <a:extLst>
              <a:ext uri="{FF2B5EF4-FFF2-40B4-BE49-F238E27FC236}">
                <a16:creationId xmlns:a16="http://schemas.microsoft.com/office/drawing/2014/main" id="{64006D66-8ABA-2994-CA17-92F3C684E692}"/>
              </a:ext>
            </a:extLst>
          </p:cNvPr>
          <p:cNvSpPr/>
          <p:nvPr/>
        </p:nvSpPr>
        <p:spPr>
          <a:xfrm>
            <a:off x="10121970" y="2503488"/>
            <a:ext cx="2070031" cy="3229135"/>
          </a:xfrm>
          <a:custGeom>
            <a:gdLst>
              <a:gd name="connsiteX0" fmla="*/ 1497866 w 2070031"/>
              <a:gd name="connsiteY0" fmla="*/ 0 h 3229135"/>
              <a:gd name="connsiteX1" fmla="*/ 1808995 w 2070031"/>
              <a:gd name="connsiteY1" fmla="*/ 81919 h 3229135"/>
              <a:gd name="connsiteX2" fmla="*/ 2070031 w 2070031"/>
              <a:gd name="connsiteY2" fmla="*/ 231019 h 3229135"/>
              <a:gd name="connsiteX3" fmla="*/ 2070031 w 2070031"/>
              <a:gd name="connsiteY3" fmla="*/ 2998118 h 3229135"/>
              <a:gd name="connsiteX4" fmla="*/ 1808995 w 2070031"/>
              <a:gd name="connsiteY4" fmla="*/ 3147217 h 3229135"/>
              <a:gd name="connsiteX5" fmla="*/ 1186737 w 2070031"/>
              <a:gd name="connsiteY5" fmla="*/ 3147217 h 3229135"/>
              <a:gd name="connsiteX6" fmla="*/ 311129 w 2070031"/>
              <a:gd name="connsiteY6" fmla="*/ 2647447 h 3229135"/>
              <a:gd name="connsiteX7" fmla="*/ 0 w 2070031"/>
              <a:gd name="connsiteY7" fmla="*/ 2114021 h 3229135"/>
              <a:gd name="connsiteX8" fmla="*/ 0 w 2070031"/>
              <a:gd name="connsiteY8" fmla="*/ 1115116 h 3229135"/>
              <a:gd name="connsiteX9" fmla="*/ 311129 w 2070031"/>
              <a:gd name="connsiteY9" fmla="*/ 581689 h 3229135"/>
              <a:gd name="connsiteX10" fmla="*/ 1186737 w 2070031"/>
              <a:gd name="connsiteY10" fmla="*/ 81919 h 3229135"/>
              <a:gd name="connsiteX11" fmla="*/ 1497866 w 2070031"/>
              <a:gd name="connsiteY11" fmla="*/ 0 h 32291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70031" h="3229135">
                <a:moveTo>
                  <a:pt x="1497866" y="0"/>
                </a:moveTo>
                <a:cubicBezTo>
                  <a:pt x="1605174" y="0"/>
                  <a:pt x="1712482" y="27306"/>
                  <a:pt x="1808995" y="81919"/>
                </a:cubicBezTo>
                <a:lnTo>
                  <a:pt x="2070031" y="231019"/>
                </a:lnTo>
                <a:lnTo>
                  <a:pt x="2070031" y="2998118"/>
                </a:lnTo>
                <a:lnTo>
                  <a:pt x="1808995" y="3147217"/>
                </a:lnTo>
                <a:cubicBezTo>
                  <a:pt x="1615333" y="3256442"/>
                  <a:pt x="1380399" y="3256442"/>
                  <a:pt x="1186737" y="3147217"/>
                </a:cubicBezTo>
                <a:lnTo>
                  <a:pt x="311129" y="2647447"/>
                </a:lnTo>
                <a:cubicBezTo>
                  <a:pt x="117467" y="2538222"/>
                  <a:pt x="0" y="2333106"/>
                  <a:pt x="0" y="2114021"/>
                </a:cubicBezTo>
                <a:lnTo>
                  <a:pt x="0" y="1115116"/>
                </a:lnTo>
                <a:cubicBezTo>
                  <a:pt x="0" y="892855"/>
                  <a:pt x="117467" y="690915"/>
                  <a:pt x="311129" y="581689"/>
                </a:cubicBezTo>
                <a:lnTo>
                  <a:pt x="1186737" y="81919"/>
                </a:lnTo>
                <a:cubicBezTo>
                  <a:pt x="1283250" y="27306"/>
                  <a:pt x="1390558" y="0"/>
                  <a:pt x="1497866" y="0"/>
                </a:cubicBezTo>
                <a:close/>
              </a:path>
            </a:pathLst>
          </a:custGeom>
          <a:blipFill>
            <a:blip r:embed="rId6"/>
            <a:stretch>
              <a:fillRect l="-27997" r="-27997"/>
            </a:stretch>
          </a:blipFill>
          <a:ln>
            <a:noFill/>
          </a:ln>
          <a:effectLst>
            <a:outerShdw blurRad="533400" sx="102000" sy="102000" algn="ctr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1">
            <a:extLst>
              <a:ext uri="{FF2B5EF4-FFF2-40B4-BE49-F238E27FC236}">
                <a16:creationId xmlns:a16="http://schemas.microsoft.com/office/drawing/2014/main" id="{48FB97B8-9A1D-73ED-DB6D-60010989882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86281" y="917681"/>
            <a:ext cx="3430399" cy="188416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限价单的定义与作用</a:t>
            </a:r>
          </a:p>
        </p:txBody>
      </p:sp>
      <p:sp>
        <p:nvSpPr>
          <p:cNvPr id="11" name="Text2">
            <a:extLst>
              <a:ext uri="{FF2B5EF4-FFF2-40B4-BE49-F238E27FC236}">
                <a16:creationId xmlns:a16="http://schemas.microsoft.com/office/drawing/2014/main" id="{035285F5-9C9B-A491-21EF-F6BC32C0355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86777" y="3015458"/>
            <a:ext cx="6310263" cy="340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 fontScale="87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Artela使用WASM技术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Artela采用WASM技术构建DEX，这使得DEX的性能得以提升，运行速度更快，且提供了更好的安全保障。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实现限价单功能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限价单功能是DEX的一个重要特性，使用WASM技术可以更好地实现这一功能，提供更灵活、更精确的交易选项。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安全性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WASM技术的使用使得交易过程更加安全，可以有效防止恶意攻击，保护用户资产安全。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跨平台兼容性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WASM技术的跨平台特性，让Artela的DEX可以在各种不同的区块链平台上运行，提高了DEX的兼容性和可用性。</a:t>
            </a:r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6" name="Shap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矩形 1">
            <a:extLst>
              <a:ext uri="{FF2B5EF4-FFF2-40B4-BE49-F238E27FC236}">
                <a16:creationId xmlns:a16="http://schemas.microsoft.com/office/drawing/2014/main" id="{3820F3F3-E986-5BB4-64AF-767F7AB30556}"/>
              </a:ext>
            </a:extLst>
          </p:cNvPr>
          <p:cNvSpPr/>
          <p:nvPr/>
        </p:nvSpPr>
        <p:spPr>
          <a:xfrm rot="10800000" flipV="1">
            <a:off x="0" y="-6350"/>
            <a:ext cx="12192000" cy="6870700"/>
          </a:xfrm>
          <a:prstGeom prst="rect">
            <a:avLst/>
          </a:prstGeom>
          <a:gradFill>
            <a:gsLst>
              <a:gs pos="77000">
                <a:schemeClr val="bg1">
                  <a:alpha val="84000"/>
                </a:schemeClr>
              </a:gs>
              <a:gs pos="46000">
                <a:schemeClr val="bg1"/>
              </a:gs>
              <a:gs pos="0">
                <a:schemeClr val="bg1"/>
              </a:gs>
              <a:gs pos="100000">
                <a:schemeClr val="bg1">
                  <a:alpha val="91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Text1">
            <a:extLst>
              <a:ext uri="{FF2B5EF4-FFF2-40B4-BE49-F238E27FC236}">
                <a16:creationId xmlns:a16="http://schemas.microsoft.com/office/drawing/2014/main" id="{E373852E-4D5F-3775-339B-971B5BD5FDDF}"/>
              </a:ext>
            </a:extLst>
          </p:cNvPr>
          <p:cNvSpPr txBox="1"/>
          <p:nvPr/>
        </p:nvSpPr>
        <p:spPr>
          <a:xfrm>
            <a:off x="8927490" y="5432255"/>
            <a:ext cx="2852634" cy="720348"/>
          </a:xfrm>
          <a:prstGeom prst="rect">
            <a:avLst/>
          </a:prstGeom>
          <a:noFill/>
          <a:effectLst/>
        </p:spPr>
        <p:txBody>
          <a:bodyPr wrap="square" lIns="75895" tIns="37948" rIns="75895" bIns="37948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安全第一，平安是福。</a:t>
            </a:r>
          </a:p>
        </p:txBody>
      </p:sp>
      <p:sp>
        <p:nvSpPr>
          <p:cNvPr id="36" name="Text2">
            <a:extLst>
              <a:ext uri="{FF2B5EF4-FFF2-40B4-BE49-F238E27FC236}">
                <a16:creationId xmlns:a16="http://schemas.microsoft.com/office/drawing/2014/main" id="{7428CF6E-FB4E-2297-8C7E-380D50D02490}"/>
              </a:ext>
            </a:extLst>
          </p:cNvPr>
          <p:cNvSpPr txBox="1"/>
          <p:nvPr/>
        </p:nvSpPr>
        <p:spPr>
          <a:xfrm>
            <a:off x="9809761" y="4176521"/>
            <a:ext cx="1962212" cy="720348"/>
          </a:xfrm>
          <a:prstGeom prst="rect">
            <a:avLst/>
          </a:prstGeom>
          <a:noFill/>
          <a:effectLst/>
        </p:spPr>
        <p:txBody>
          <a:bodyPr wrap="square" lIns="75895" tIns="37948" rIns="75895" bIns="37948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实时交易体验，让财富增长触手可及。</a:t>
            </a:r>
          </a:p>
        </p:txBody>
      </p:sp>
      <p:sp>
        <p:nvSpPr>
          <p:cNvPr id="29" name="Text3">
            <a:extLst>
              <a:ext uri="{FF2B5EF4-FFF2-40B4-BE49-F238E27FC236}">
                <a16:creationId xmlns:a16="http://schemas.microsoft.com/office/drawing/2014/main" id="{97EAFA40-CD6D-895C-762F-61AC146C5862}"/>
              </a:ext>
            </a:extLst>
          </p:cNvPr>
          <p:cNvSpPr txBox="1"/>
          <p:nvPr/>
        </p:nvSpPr>
        <p:spPr>
          <a:xfrm>
            <a:off x="9817912" y="2835550"/>
            <a:ext cx="1962212" cy="720348"/>
          </a:xfrm>
          <a:prstGeom prst="rect">
            <a:avLst/>
          </a:prstGeom>
          <a:noFill/>
          <a:effectLst/>
        </p:spPr>
        <p:txBody>
          <a:bodyPr wrap="square" lIns="75895" tIns="37948" rIns="75895" bIns="37948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延迟是成长的必经之路。</a:t>
            </a:r>
          </a:p>
        </p:txBody>
      </p:sp>
      <p:sp>
        <p:nvSpPr>
          <p:cNvPr id="28" name="Text4">
            <a:extLst>
              <a:ext uri="{FF2B5EF4-FFF2-40B4-BE49-F238E27FC236}">
                <a16:creationId xmlns:a16="http://schemas.microsoft.com/office/drawing/2014/main" id="{B81A6942-91F1-2C0B-F61B-E779BD538021}"/>
              </a:ext>
            </a:extLst>
          </p:cNvPr>
          <p:cNvSpPr txBox="1"/>
          <p:nvPr/>
        </p:nvSpPr>
        <p:spPr>
          <a:xfrm>
            <a:off x="8764876" y="1655916"/>
            <a:ext cx="2930300" cy="720348"/>
          </a:xfrm>
          <a:prstGeom prst="rect">
            <a:avLst/>
          </a:prstGeom>
          <a:noFill/>
          <a:effectLst/>
        </p:spPr>
        <p:txBody>
          <a:bodyPr wrap="square" lIns="75895" tIns="37948" rIns="75895" bIns="37948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性能是衡量产品优劣的关键因素。</a:t>
            </a:r>
          </a:p>
        </p:txBody>
      </p:sp>
      <p:sp>
        <p:nvSpPr>
          <p:cNvPr id="27" name="Text5">
            <a:extLst>
              <a:ext uri="{FF2B5EF4-FFF2-40B4-BE49-F238E27FC236}">
                <a16:creationId xmlns:a16="http://schemas.microsoft.com/office/drawing/2014/main" id="{3D643262-D9D7-EC8C-84DC-C784191713CC}"/>
              </a:ext>
            </a:extLst>
          </p:cNvPr>
          <p:cNvSpPr txBox="1"/>
          <p:nvPr/>
        </p:nvSpPr>
        <p:spPr>
          <a:xfrm>
            <a:off x="445124" y="5432255"/>
            <a:ext cx="2640020" cy="720348"/>
          </a:xfrm>
          <a:prstGeom prst="rect">
            <a:avLst/>
          </a:prstGeom>
          <a:noFill/>
          <a:effectLst/>
        </p:spPr>
        <p:txBody>
          <a:bodyPr wrap="square" lIns="75895" tIns="37948" rIns="75895" bIns="37948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限价单功能，保障交易稳健。</a:t>
            </a:r>
          </a:p>
        </p:txBody>
      </p:sp>
      <p:sp>
        <p:nvSpPr>
          <p:cNvPr id="25" name="Text6">
            <a:extLst>
              <a:ext uri="{FF2B5EF4-FFF2-40B4-BE49-F238E27FC236}">
                <a16:creationId xmlns:a16="http://schemas.microsoft.com/office/drawing/2014/main" id="{39D84B7D-0C57-4DE4-FE17-3A2E5BF4ED7E}"/>
              </a:ext>
            </a:extLst>
          </p:cNvPr>
          <p:cNvSpPr txBox="1"/>
          <p:nvPr/>
        </p:nvSpPr>
        <p:spPr>
          <a:xfrm>
            <a:off x="388595" y="4176521"/>
            <a:ext cx="1962212" cy="720348"/>
          </a:xfrm>
          <a:prstGeom prst="rect">
            <a:avLst/>
          </a:prstGeom>
          <a:noFill/>
          <a:effectLst/>
        </p:spPr>
        <p:txBody>
          <a:bodyPr wrap="square" lIns="75895" tIns="37948" rIns="75895" bIns="37948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WASM，创新技术领航未来。</a:t>
            </a:r>
          </a:p>
        </p:txBody>
      </p:sp>
      <p:sp>
        <p:nvSpPr>
          <p:cNvPr id="11" name="Text7">
            <a:extLst>
              <a:ext uri="{FF2B5EF4-FFF2-40B4-BE49-F238E27FC236}">
                <a16:creationId xmlns:a16="http://schemas.microsoft.com/office/drawing/2014/main" id="{3796F3BC-5CB8-B702-6854-5D384483D4CC}"/>
              </a:ext>
            </a:extLst>
          </p:cNvPr>
          <p:cNvSpPr txBox="1"/>
          <p:nvPr/>
        </p:nvSpPr>
        <p:spPr>
          <a:xfrm>
            <a:off x="445124" y="2835550"/>
            <a:ext cx="1962212" cy="720348"/>
          </a:xfrm>
          <a:prstGeom prst="rect">
            <a:avLst/>
          </a:prstGeom>
          <a:noFill/>
          <a:effectLst/>
        </p:spPr>
        <p:txBody>
          <a:bodyPr wrap="square" lIns="75895" tIns="37948" rIns="75895" bIns="37948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区块链上的DEX，让交易更便捷。</a:t>
            </a:r>
          </a:p>
        </p:txBody>
      </p:sp>
      <p:sp>
        <p:nvSpPr>
          <p:cNvPr id="3" name="Text8">
            <a:extLst>
              <a:ext uri="{FF2B5EF4-FFF2-40B4-BE49-F238E27FC236}">
                <a16:creationId xmlns:a16="http://schemas.microsoft.com/office/drawing/2014/main" id="{02A15B6D-88A4-DCCA-6163-9D8237A71C91}"/>
              </a:ext>
            </a:extLst>
          </p:cNvPr>
          <p:cNvSpPr txBox="1"/>
          <p:nvPr/>
        </p:nvSpPr>
        <p:spPr>
          <a:xfrm>
            <a:off x="445124" y="1655916"/>
            <a:ext cx="2748873" cy="720348"/>
          </a:xfrm>
          <a:prstGeom prst="rect">
            <a:avLst/>
          </a:prstGeom>
          <a:noFill/>
          <a:effectLst/>
        </p:spPr>
        <p:txBody>
          <a:bodyPr wrap="square" lIns="75895" tIns="37948" rIns="75895" bIns="37948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艺术之光照耀未来，Artela永载青春之梦。</a:t>
            </a:r>
          </a:p>
        </p:txBody>
      </p:sp>
      <p:sp>
        <p:nvSpPr>
          <p:cNvPr id="35" name="Text9">
            <a:extLst>
              <a:ext uri="{FF2B5EF4-FFF2-40B4-BE49-F238E27FC236}">
                <a16:creationId xmlns:a16="http://schemas.microsoft.com/office/drawing/2014/main" id="{5D39437C-2A2A-843B-F38B-AC8A1A69478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如何用WASM实现限价单</a:t>
            </a:r>
          </a:p>
        </p:txBody>
      </p:sp>
      <p:grpSp>
        <p:nvGrpSpPr>
          <p:cNvPr id="44" name="Shape2">
            <a:extLst>
              <a:ext uri="{FF2B5EF4-FFF2-40B4-BE49-F238E27FC236}">
                <a16:creationId xmlns:a16="http://schemas.microsoft.com/office/drawing/2014/main" id="{BD4F4FDF-67C4-6E47-4735-8C85B0DACC25}"/>
              </a:ext>
            </a:extLst>
          </p:cNvPr>
          <p:cNvGrpSpPr/>
          <p:nvPr/>
        </p:nvGrpSpPr>
        <p:grpSpPr>
          <a:xfrm>
            <a:off x="4065821" y="1973921"/>
            <a:ext cx="3990551" cy="3990550"/>
            <a:chOff x="4065821" y="1973921"/>
            <a:chExt cx="3990551" cy="3990550"/>
          </a:xfrm>
        </p:grpSpPr>
        <p:grpSp>
          <p:nvGrpSpPr>
            <p:cNvPr id="34" name="组合 33"/>
            <p:cNvGrpSpPr/>
            <p:nvPr/>
          </p:nvGrpSpPr>
          <p:grpSpPr>
            <a:xfrm>
              <a:off x="4065821" y="1973921"/>
              <a:ext cx="3990551" cy="3990550"/>
              <a:chOff x="3251827" y="548004"/>
              <a:chExt cx="5761991" cy="5761991"/>
            </a:xfrm>
          </p:grpSpPr>
          <p:sp>
            <p:nvSpPr>
              <p:cNvPr id="30" name="椭圆 29"/>
              <p:cNvSpPr/>
              <p:nvPr>
                <p:custDataLst>
                  <p:tags r:id="rId5"/>
                </p:custDataLst>
              </p:nvPr>
            </p:nvSpPr>
            <p:spPr>
              <a:xfrm rot="2629861">
                <a:off x="3251827" y="548004"/>
                <a:ext cx="5761990" cy="576199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>
                        <a:alpha val="70000"/>
                      </a:schemeClr>
                    </a:gs>
                    <a:gs pos="4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椭圆 30"/>
              <p:cNvSpPr/>
              <p:nvPr>
                <p:custDataLst>
                  <p:tags r:id="rId6"/>
                </p:custDataLst>
              </p:nvPr>
            </p:nvSpPr>
            <p:spPr>
              <a:xfrm rot="2629861" flipV="1">
                <a:off x="3251827" y="548004"/>
                <a:ext cx="5761990" cy="576199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>
                        <a:alpha val="70000"/>
                      </a:schemeClr>
                    </a:gs>
                    <a:gs pos="4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>
                <p:custDataLst>
                  <p:tags r:id="rId7"/>
                </p:custDataLst>
              </p:nvPr>
            </p:nvSpPr>
            <p:spPr>
              <a:xfrm rot="8029862">
                <a:off x="3251827" y="548004"/>
                <a:ext cx="5761990" cy="576199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>
                        <a:alpha val="70000"/>
                      </a:schemeClr>
                    </a:gs>
                    <a:gs pos="4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>
                <p:custDataLst>
                  <p:tags r:id="rId8"/>
                </p:custDataLst>
              </p:nvPr>
            </p:nvSpPr>
            <p:spPr>
              <a:xfrm rot="8029862" flipV="1">
                <a:off x="3251828" y="548005"/>
                <a:ext cx="5761990" cy="576199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>
                        <a:alpha val="70000"/>
                      </a:schemeClr>
                    </a:gs>
                    <a:gs pos="4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Franklin Gothic Book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4901171" y="2802166"/>
              <a:ext cx="2273907" cy="2273908"/>
            </a:xfrm>
            <a:prstGeom prst="ellipse">
              <a:avLst/>
            </a:prstGeom>
            <a:noFill/>
            <a:ln cap="rnd">
              <a:gradFill flip="none" rotWithShape="1">
                <a:gsLst>
                  <a:gs pos="10000">
                    <a:schemeClr val="accent1">
                      <a:lumMod val="60000"/>
                      <a:lumOff val="40000"/>
                      <a:alpha val="0"/>
                    </a:schemeClr>
                  </a:gs>
                  <a:gs pos="49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圆: 空心 15"/>
            <p:cNvSpPr/>
            <p:nvPr/>
          </p:nvSpPr>
          <p:spPr>
            <a:xfrm>
              <a:off x="4329897" y="2226823"/>
              <a:ext cx="3416456" cy="3416457"/>
            </a:xfrm>
            <a:prstGeom prst="donut">
              <a:avLst>
                <a:gd name="adj" fmla="val 8088"/>
              </a:avLst>
            </a:prstGeom>
            <a:gradFill>
              <a:gsLst>
                <a:gs pos="0">
                  <a:schemeClr val="accent1">
                    <a:lumMod val="30000"/>
                    <a:lumOff val="70000"/>
                    <a:alpha val="44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608427" y="2509422"/>
              <a:ext cx="2859396" cy="28593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5121258" y="3022253"/>
              <a:ext cx="1833734" cy="1833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10">
            <a:extLst>
              <a:ext uri="{FF2B5EF4-FFF2-40B4-BE49-F238E27FC236}">
                <a16:creationId xmlns:a16="http://schemas.microsoft.com/office/drawing/2014/main" id="{E5450602-04D7-F587-1565-9EC0FF753D74}"/>
              </a:ext>
            </a:extLst>
          </p:cNvPr>
          <p:cNvSpPr/>
          <p:nvPr/>
        </p:nvSpPr>
        <p:spPr>
          <a:xfrm>
            <a:off x="6910957" y="5494131"/>
            <a:ext cx="1724527" cy="5232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11">
            <a:extLst>
              <a:ext uri="{FF2B5EF4-FFF2-40B4-BE49-F238E27FC236}">
                <a16:creationId xmlns:a16="http://schemas.microsoft.com/office/drawing/2014/main" id="{2C0C6246-ABCB-63CC-655B-8BD9D96CF9D2}"/>
              </a:ext>
            </a:extLst>
          </p:cNvPr>
          <p:cNvSpPr/>
          <p:nvPr/>
        </p:nvSpPr>
        <p:spPr>
          <a:xfrm>
            <a:off x="7892922" y="4275087"/>
            <a:ext cx="1724527" cy="5232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12">
            <a:extLst>
              <a:ext uri="{FF2B5EF4-FFF2-40B4-BE49-F238E27FC236}">
                <a16:creationId xmlns:a16="http://schemas.microsoft.com/office/drawing/2014/main" id="{76696D11-645E-BAB0-9018-822F1A21CDA9}"/>
              </a:ext>
            </a:extLst>
          </p:cNvPr>
          <p:cNvSpPr/>
          <p:nvPr/>
        </p:nvSpPr>
        <p:spPr>
          <a:xfrm>
            <a:off x="7808042" y="2989238"/>
            <a:ext cx="1724527" cy="5232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13">
            <a:extLst>
              <a:ext uri="{FF2B5EF4-FFF2-40B4-BE49-F238E27FC236}">
                <a16:creationId xmlns:a16="http://schemas.microsoft.com/office/drawing/2014/main" id="{B16FA4BE-D49D-E8E4-B547-6ADB6D6B540B}"/>
              </a:ext>
            </a:extLst>
          </p:cNvPr>
          <p:cNvSpPr/>
          <p:nvPr/>
        </p:nvSpPr>
        <p:spPr>
          <a:xfrm>
            <a:off x="6789120" y="1809104"/>
            <a:ext cx="1724527" cy="5232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14">
            <a:extLst>
              <a:ext uri="{FF2B5EF4-FFF2-40B4-BE49-F238E27FC236}">
                <a16:creationId xmlns:a16="http://schemas.microsoft.com/office/drawing/2014/main" id="{55226C50-7C7D-DDF1-FC06-D187E4676B18}"/>
              </a:ext>
            </a:extLst>
          </p:cNvPr>
          <p:cNvSpPr/>
          <p:nvPr/>
        </p:nvSpPr>
        <p:spPr>
          <a:xfrm>
            <a:off x="3368739" y="5494131"/>
            <a:ext cx="1724527" cy="5232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15">
            <a:extLst>
              <a:ext uri="{FF2B5EF4-FFF2-40B4-BE49-F238E27FC236}">
                <a16:creationId xmlns:a16="http://schemas.microsoft.com/office/drawing/2014/main" id="{C185B8D2-3554-5DEE-5821-745570AE06E4}"/>
              </a:ext>
            </a:extLst>
          </p:cNvPr>
          <p:cNvSpPr/>
          <p:nvPr/>
        </p:nvSpPr>
        <p:spPr>
          <a:xfrm>
            <a:off x="2605369" y="4280982"/>
            <a:ext cx="1724527" cy="5232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16">
            <a:extLst>
              <a:ext uri="{FF2B5EF4-FFF2-40B4-BE49-F238E27FC236}">
                <a16:creationId xmlns:a16="http://schemas.microsoft.com/office/drawing/2014/main" id="{43AA78A2-EB75-3C3A-1DC1-5E2750AAA6D0}"/>
              </a:ext>
            </a:extLst>
          </p:cNvPr>
          <p:cNvSpPr/>
          <p:nvPr/>
        </p:nvSpPr>
        <p:spPr>
          <a:xfrm>
            <a:off x="2613922" y="2968722"/>
            <a:ext cx="1724527" cy="5232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17"/>
          <p:cNvSpPr/>
          <p:nvPr/>
        </p:nvSpPr>
        <p:spPr>
          <a:xfrm>
            <a:off x="3490443" y="1824436"/>
            <a:ext cx="1724527" cy="5232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18"/>
          <p:cNvSpPr txBox="1"/>
          <p:nvPr/>
        </p:nvSpPr>
        <p:spPr>
          <a:xfrm>
            <a:off x="3673105" y="1893298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Artela</a:t>
            </a:r>
          </a:p>
        </p:txBody>
      </p:sp>
      <p:sp>
        <p:nvSpPr>
          <p:cNvPr id="6" name="Text19">
            <a:extLst>
              <a:ext uri="{FF2B5EF4-FFF2-40B4-BE49-F238E27FC236}">
                <a16:creationId xmlns:a16="http://schemas.microsoft.com/office/drawing/2014/main" id="{4BB0C31B-42C8-F7BD-78C2-F31AB343E817}"/>
              </a:ext>
            </a:extLst>
          </p:cNvPr>
          <p:cNvSpPr txBox="1"/>
          <p:nvPr/>
        </p:nvSpPr>
        <p:spPr>
          <a:xfrm>
            <a:off x="2796584" y="3037584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DEX</a:t>
            </a:r>
          </a:p>
        </p:txBody>
      </p:sp>
      <p:sp>
        <p:nvSpPr>
          <p:cNvPr id="8" name="Text20">
            <a:extLst>
              <a:ext uri="{FF2B5EF4-FFF2-40B4-BE49-F238E27FC236}">
                <a16:creationId xmlns:a16="http://schemas.microsoft.com/office/drawing/2014/main" id="{0860085C-B7A6-2D6E-B8D3-99470D3E887A}"/>
              </a:ext>
            </a:extLst>
          </p:cNvPr>
          <p:cNvSpPr txBox="1"/>
          <p:nvPr/>
        </p:nvSpPr>
        <p:spPr>
          <a:xfrm>
            <a:off x="2788031" y="4349844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WASM</a:t>
            </a:r>
          </a:p>
        </p:txBody>
      </p:sp>
      <p:sp>
        <p:nvSpPr>
          <p:cNvPr id="17" name="Text21">
            <a:extLst>
              <a:ext uri="{FF2B5EF4-FFF2-40B4-BE49-F238E27FC236}">
                <a16:creationId xmlns:a16="http://schemas.microsoft.com/office/drawing/2014/main" id="{387E0130-1CE9-7BD8-64F9-818C93B41176}"/>
              </a:ext>
            </a:extLst>
          </p:cNvPr>
          <p:cNvSpPr txBox="1"/>
          <p:nvPr/>
        </p:nvSpPr>
        <p:spPr>
          <a:xfrm>
            <a:off x="3551401" y="5562993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限价单功能</a:t>
            </a:r>
          </a:p>
        </p:txBody>
      </p:sp>
      <p:sp>
        <p:nvSpPr>
          <p:cNvPr id="19" name="Text22">
            <a:extLst>
              <a:ext uri="{FF2B5EF4-FFF2-40B4-BE49-F238E27FC236}">
                <a16:creationId xmlns:a16="http://schemas.microsoft.com/office/drawing/2014/main" id="{002EE750-2D0B-F14F-35F0-77BCA387AF01}"/>
              </a:ext>
            </a:extLst>
          </p:cNvPr>
          <p:cNvSpPr txBox="1"/>
          <p:nvPr/>
        </p:nvSpPr>
        <p:spPr>
          <a:xfrm>
            <a:off x="6971782" y="1877966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性能</a:t>
            </a:r>
          </a:p>
        </p:txBody>
      </p:sp>
      <p:sp>
        <p:nvSpPr>
          <p:cNvPr id="21" name="Text23">
            <a:extLst>
              <a:ext uri="{FF2B5EF4-FFF2-40B4-BE49-F238E27FC236}">
                <a16:creationId xmlns:a16="http://schemas.microsoft.com/office/drawing/2014/main" id="{F89AD833-FE8A-CF56-C704-F3F4EB483DEE}"/>
              </a:ext>
            </a:extLst>
          </p:cNvPr>
          <p:cNvSpPr txBox="1"/>
          <p:nvPr/>
        </p:nvSpPr>
        <p:spPr>
          <a:xfrm>
            <a:off x="7990704" y="3058100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延迟</a:t>
            </a:r>
          </a:p>
        </p:txBody>
      </p:sp>
      <p:sp>
        <p:nvSpPr>
          <p:cNvPr id="23" name="Text24">
            <a:extLst>
              <a:ext uri="{FF2B5EF4-FFF2-40B4-BE49-F238E27FC236}">
                <a16:creationId xmlns:a16="http://schemas.microsoft.com/office/drawing/2014/main" id="{D96FCEC7-1B4E-9391-8E6F-2922DE3329C0}"/>
              </a:ext>
            </a:extLst>
          </p:cNvPr>
          <p:cNvSpPr txBox="1"/>
          <p:nvPr/>
        </p:nvSpPr>
        <p:spPr>
          <a:xfrm>
            <a:off x="8075584" y="4343949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实时交易体验</a:t>
            </a:r>
          </a:p>
        </p:txBody>
      </p:sp>
      <p:sp>
        <p:nvSpPr>
          <p:cNvPr id="26" name="Text25">
            <a:extLst>
              <a:ext uri="{FF2B5EF4-FFF2-40B4-BE49-F238E27FC236}">
                <a16:creationId xmlns:a16="http://schemas.microsoft.com/office/drawing/2014/main" id="{D14361E3-9A52-B0EB-C1CC-1237576A8839}"/>
              </a:ext>
            </a:extLst>
          </p:cNvPr>
          <p:cNvSpPr txBox="1"/>
          <p:nvPr/>
        </p:nvSpPr>
        <p:spPr>
          <a:xfrm>
            <a:off x="7093619" y="5562993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安全</a:t>
            </a:r>
          </a:p>
        </p:txBody>
      </p:sp>
      <p:sp>
        <p:nvSpPr>
          <p:cNvPr id="5" name="Shape3"/>
          <p:cNvSpPr/>
          <p:nvPr/>
        </p:nvSpPr>
        <p:spPr>
          <a:xfrm>
            <a:off x="5602620" y="3529850"/>
            <a:ext cx="871010" cy="853463"/>
          </a:xfrm>
          <a:custGeom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2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Shape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270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82245" y="181610"/>
            <a:ext cx="11847830" cy="652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梯形"/>
          <p:cNvSpPr/>
          <p:nvPr>
            <p:custDataLst>
              <p:tags r:id="rId5"/>
            </p:custDataLst>
          </p:nvPr>
        </p:nvSpPr>
        <p:spPr>
          <a:xfrm rot="10800000" flipV="1">
            <a:off x="3603837" y="2950502"/>
            <a:ext cx="4984326" cy="178808"/>
          </a:xfrm>
          <a:prstGeom prst="trapezoid">
            <a:avLst>
              <a:gd name="adj" fmla="val 50409"/>
            </a:avLst>
          </a:prstGeom>
          <a:gradFill flip="none" rotWithShape="1">
            <a:gsLst>
              <a:gs pos="51300">
                <a:schemeClr val="tx2"/>
              </a:gs>
              <a:gs pos="0">
                <a:schemeClr val="accent1"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1"/>
          <p:cNvSpPr txBox="1"/>
          <p:nvPr>
            <p:custDataLst>
              <p:tags r:id="rId6"/>
            </p:custDataLst>
          </p:nvPr>
        </p:nvSpPr>
        <p:spPr>
          <a:xfrm>
            <a:off x="577850" y="3246755"/>
            <a:ext cx="11036300" cy="12369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生成DEX限价单的优势</a:t>
            </a:r>
          </a:p>
        </p:txBody>
      </p:sp>
      <p:sp>
        <p:nvSpPr>
          <p:cNvPr id="14" name="Text2"/>
          <p:cNvSpPr txBox="1"/>
          <p:nvPr>
            <p:custDataLst>
              <p:tags r:id="rId7"/>
            </p:custDataLst>
          </p:nvPr>
        </p:nvSpPr>
        <p:spPr>
          <a:xfrm>
            <a:off x="577850" y="4601210"/>
            <a:ext cx="1103630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>
                    <a:alpha val="7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Advantages of generating DEX price limit orders</a:t>
            </a:r>
          </a:p>
        </p:txBody>
      </p:sp>
      <p:sp>
        <p:nvSpPr>
          <p:cNvPr id="15" name="Text3"/>
          <p:cNvSpPr txBox="1"/>
          <p:nvPr>
            <p:custDataLst>
              <p:tags r:id="rId8"/>
            </p:custDataLst>
          </p:nvPr>
        </p:nvSpPr>
        <p:spPr>
          <a:xfrm>
            <a:off x="5007610" y="1000760"/>
            <a:ext cx="2177415" cy="206692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12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  <p:tag name="KSO_WM_UNIT_TEXT_FILL_FORE_SCHEMECOLOR_INDEX" val="13"/>
  <p:tag name="KSO_WM_UNIT_TEXT_FILL_FORE_SCHEMECOLOR_INDEX_BRIGHTNESS" val="0"/>
  <p:tag name="KSO_WM_UNIT_TEXT_FILL_TYPE" val="1"/>
  <p:tag name="KSO_WM_UNIT_TEXT_SHADOW_SCHEMECOLOR_INDEX" val="6"/>
  <p:tag name="KSO_WM_UNIT_TEXT_SHADOW_SCHEMECOLOR_INDEX_BRIGHTNESS" val="-0.25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AS_NET" val="6.0.11"/>
  <p:tag name="AS_OS" val="Microsoft Windows NT 10.0.17763.0"/>
  <p:tag name="AS_RELEASE_DATE" val="2024.01.14"/>
  <p:tag name="AS_TITLE" val="Aspose.Slides for .NET6"/>
  <p:tag name="AS_VERSION" val="24.1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rgbClr val="471C33"/>
      </a:dk1>
      <a:lt1>
        <a:srgbClr val="FFFFFF"/>
      </a:lt1>
      <a:dk2>
        <a:srgbClr val="FFFFFF"/>
      </a:dk2>
      <a:lt2>
        <a:srgbClr val="4A263B"/>
      </a:lt2>
      <a:accent1>
        <a:srgbClr val="FC5CAF"/>
      </a:accent1>
      <a:accent2>
        <a:srgbClr val="F461DD"/>
      </a:accent2>
      <a:accent3>
        <a:srgbClr val="FCCDE2"/>
      </a:accent3>
      <a:accent4>
        <a:srgbClr val="C5E3F6"/>
      </a:accent4>
      <a:accent5>
        <a:srgbClr val="FCEFEE"/>
      </a:accent5>
      <a:accent6>
        <a:srgbClr val="88BEF5"/>
      </a:accent6>
      <a:hlink>
        <a:srgbClr val="FC5CAF"/>
      </a:hlink>
      <a:folHlink>
        <a:srgbClr val="F461DD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宽屏</PresentationFormat>
  <Paragraphs>82</Paragraphs>
  <Slides>12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baseType="lpstr" size="25">
      <vt:lpstr>Arial</vt:lpstr>
      <vt:lpstr>Calibri</vt:lpstr>
      <vt:lpstr>等线 Light</vt:lpstr>
      <vt:lpstr>等线</vt:lpstr>
      <vt:lpstr>微软雅黑</vt:lpstr>
      <vt:lpstr>Avenir LT Pro 65 Medium</vt:lpstr>
      <vt:lpstr>Inter Medium</vt:lpstr>
      <vt:lpstr>字体圈欣意冠黑体</vt:lpstr>
      <vt:lpstr>Open Sans</vt:lpstr>
      <vt:lpstr>Franklin Gothic Medium</vt:lpstr>
      <vt:lpstr>Franklin Gothic Book</vt:lpstr>
      <vt:lpstr>思源黑体 CN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Yoo Office</Application>
  <AppVersion>1.0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2024-02-27T19:36:19.501</cp:lastPrinted>
  <dcterms:created xsi:type="dcterms:W3CDTF">2024-02-27T11:36:19Z</dcterms:created>
  <dcterms:modified xsi:type="dcterms:W3CDTF">2024-02-27T11:36:35Z</dcterms:modified>
</cp:coreProperties>
</file>